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1" r:id="rId2"/>
    <p:sldId id="258" r:id="rId3"/>
    <p:sldId id="259" r:id="rId4"/>
    <p:sldId id="265" r:id="rId5"/>
    <p:sldId id="431" r:id="rId6"/>
    <p:sldId id="428" r:id="rId7"/>
    <p:sldId id="289" r:id="rId8"/>
    <p:sldId id="406" r:id="rId9"/>
    <p:sldId id="429" r:id="rId10"/>
    <p:sldId id="342" r:id="rId11"/>
    <p:sldId id="369" r:id="rId12"/>
    <p:sldId id="430" r:id="rId13"/>
    <p:sldId id="398" r:id="rId14"/>
    <p:sldId id="399" r:id="rId15"/>
    <p:sldId id="407" r:id="rId16"/>
    <p:sldId id="425" r:id="rId17"/>
    <p:sldId id="424" r:id="rId18"/>
    <p:sldId id="420" r:id="rId19"/>
    <p:sldId id="421" r:id="rId20"/>
    <p:sldId id="422" r:id="rId21"/>
    <p:sldId id="408" r:id="rId22"/>
    <p:sldId id="413" r:id="rId23"/>
    <p:sldId id="412" r:id="rId24"/>
    <p:sldId id="409" r:id="rId25"/>
    <p:sldId id="414" r:id="rId26"/>
    <p:sldId id="415" r:id="rId27"/>
    <p:sldId id="410" r:id="rId28"/>
    <p:sldId id="418" r:id="rId29"/>
    <p:sldId id="419" r:id="rId30"/>
    <p:sldId id="411" r:id="rId31"/>
    <p:sldId id="417" r:id="rId32"/>
    <p:sldId id="416" r:id="rId33"/>
    <p:sldId id="301" r:id="rId34"/>
    <p:sldId id="427" r:id="rId35"/>
    <p:sldId id="432" r:id="rId36"/>
    <p:sldId id="347" r:id="rId37"/>
    <p:sldId id="433" r:id="rId38"/>
    <p:sldId id="371" r:id="rId39"/>
    <p:sldId id="434" r:id="rId40"/>
    <p:sldId id="400" r:id="rId41"/>
    <p:sldId id="320" r:id="rId42"/>
    <p:sldId id="426" r:id="rId43"/>
    <p:sldId id="435" r:id="rId44"/>
    <p:sldId id="356" r:id="rId45"/>
    <p:sldId id="436" r:id="rId46"/>
    <p:sldId id="357" r:id="rId47"/>
    <p:sldId id="437" r:id="rId48"/>
    <p:sldId id="403" r:id="rId4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elle biard" initials="cb" lastIdx="1" clrIdx="0">
    <p:extLst>
      <p:ext uri="{19B8F6BF-5375-455C-9EA6-DF929625EA0E}">
        <p15:presenceInfo xmlns:p15="http://schemas.microsoft.com/office/powerpoint/2012/main" userId="S-1-5-21-1562438191-2261067362-988454694-21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CC66FF"/>
    <a:srgbClr val="FFCCFF"/>
    <a:srgbClr val="FF5757"/>
    <a:srgbClr val="FF66CC"/>
    <a:srgbClr val="C84A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892" autoAdjust="0"/>
    <p:restoredTop sz="94660" autoAdjust="0"/>
  </p:normalViewPr>
  <p:slideViewPr>
    <p:cSldViewPr snapToGrid="0">
      <p:cViewPr varScale="1">
        <p:scale>
          <a:sx n="103" d="100"/>
          <a:sy n="103" d="100"/>
        </p:scale>
        <p:origin x="114" y="3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4E1FF3-6F23-4823-8AA4-D31252A6DA6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101F37D-5D81-465A-B5DF-8A067E71B0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12E87B5-3C96-449A-8676-09B54F230BAA}"/>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5" name="Espace réservé du pied de page 4">
            <a:extLst>
              <a:ext uri="{FF2B5EF4-FFF2-40B4-BE49-F238E27FC236}">
                <a16:creationId xmlns:a16="http://schemas.microsoft.com/office/drawing/2014/main" id="{A50FF067-4A69-44C6-8FA5-18A1704057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CB73FAA-FD69-49AD-BECD-D47CF560F529}"/>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271097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07A997-75D7-4D57-A1E0-0093456B3DD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BCA4086-C1F1-41E2-9A11-8DCE68A572B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90E92A-51F7-4EC1-8C11-8F6DEF584416}"/>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5" name="Espace réservé du pied de page 4">
            <a:extLst>
              <a:ext uri="{FF2B5EF4-FFF2-40B4-BE49-F238E27FC236}">
                <a16:creationId xmlns:a16="http://schemas.microsoft.com/office/drawing/2014/main" id="{C65F133B-446C-40DD-A293-3C49B48ABB9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826B5B2-E62B-4EB2-A574-14B332419248}"/>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1875471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48435DC-0F41-4071-A0B8-74FC060788E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3568DA6-6217-40A6-A1FE-297CB70957B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E3080E-B668-4119-A675-5F99561E02FB}"/>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5" name="Espace réservé du pied de page 4">
            <a:extLst>
              <a:ext uri="{FF2B5EF4-FFF2-40B4-BE49-F238E27FC236}">
                <a16:creationId xmlns:a16="http://schemas.microsoft.com/office/drawing/2014/main" id="{CE6DA09E-F892-40CA-89EA-1867C331E7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A31054C-3942-4D64-8327-D781A1C14BA3}"/>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56541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A3DACF-6D9D-4138-B526-2E6205A9B08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459F527-CC20-430B-B431-39CAE3B34CC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3E3320E-4338-4371-9E31-38C8117B4586}"/>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5" name="Espace réservé du pied de page 4">
            <a:extLst>
              <a:ext uri="{FF2B5EF4-FFF2-40B4-BE49-F238E27FC236}">
                <a16:creationId xmlns:a16="http://schemas.microsoft.com/office/drawing/2014/main" id="{DF7485AC-3121-444E-9ADE-6B32F88681C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E5F7A0-BFC4-41D7-82E6-9C3ACA4C80B5}"/>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110470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65B851-EE11-481D-B7F2-2419A9CB4DC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4828C70-1718-4671-ACC8-D638C0A3EF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9E8B7A8-EF39-45F5-A17D-57B215123CC0}"/>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5" name="Espace réservé du pied de page 4">
            <a:extLst>
              <a:ext uri="{FF2B5EF4-FFF2-40B4-BE49-F238E27FC236}">
                <a16:creationId xmlns:a16="http://schemas.microsoft.com/office/drawing/2014/main" id="{5287BEB4-C2AF-4F75-AD73-F56074CACA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73825C5-A03C-480B-8E3F-D400D03BF6EB}"/>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309536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2CE023-69EE-497A-8BD7-0C8623363ED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B1BECDE-B8D2-479D-9261-6A27DCB45F3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7087366-956A-4BC4-9D29-3B5EDDE5884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1E656AA-E00B-4467-87BC-E90785A2346E}"/>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6" name="Espace réservé du pied de page 5">
            <a:extLst>
              <a:ext uri="{FF2B5EF4-FFF2-40B4-BE49-F238E27FC236}">
                <a16:creationId xmlns:a16="http://schemas.microsoft.com/office/drawing/2014/main" id="{6D0B6821-FE6D-4C10-93A6-4CA586792F3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470EF36-A1F6-4E3B-AE16-C8676000789D}"/>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3312973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E96996-AE53-4BBE-A36F-BB7496875DE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176AE3B-109F-400D-997D-E2E9E7B1D4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F1EAF5D-134F-4A1D-912C-095E8D398C1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62AA964-C9A1-40B7-A530-B7D5170462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A0A3717-5315-4E20-96D0-8E6DCF04D0D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2133165-98FE-4593-9D67-E51C94060625}"/>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8" name="Espace réservé du pied de page 7">
            <a:extLst>
              <a:ext uri="{FF2B5EF4-FFF2-40B4-BE49-F238E27FC236}">
                <a16:creationId xmlns:a16="http://schemas.microsoft.com/office/drawing/2014/main" id="{B964E273-E191-45D8-9511-B4FBCDFB5D8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4946904-F5AC-4E75-B8E8-979F84C89294}"/>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2502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974310-2D90-4DBD-81FC-91AB1C62715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AC5DFC8-3E00-4D3C-B66E-0B5E79072C17}"/>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4" name="Espace réservé du pied de page 3">
            <a:extLst>
              <a:ext uri="{FF2B5EF4-FFF2-40B4-BE49-F238E27FC236}">
                <a16:creationId xmlns:a16="http://schemas.microsoft.com/office/drawing/2014/main" id="{34F96499-2E47-4D64-980D-5968DDE4D96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9638D8D-25DD-4899-83E4-AA05783B2451}"/>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14871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A99A9D5-CA19-4C8A-9BC7-663760B7A13E}"/>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3" name="Espace réservé du pied de page 2">
            <a:extLst>
              <a:ext uri="{FF2B5EF4-FFF2-40B4-BE49-F238E27FC236}">
                <a16:creationId xmlns:a16="http://schemas.microsoft.com/office/drawing/2014/main" id="{7B6D5577-4BAE-4E34-9908-48D4B197A65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677BA5D-A08E-4507-B9B6-7B5EB4D81F10}"/>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29921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FE9B99-1006-43D3-B19F-6B2D1B7E0C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CAF5086-AAC7-490A-8B3A-5D2400C86F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3B88888-E1E6-4004-8D4E-6D5204EBB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5D48F22-3BD5-4FE6-ADD5-6921C8148781}"/>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6" name="Espace réservé du pied de page 5">
            <a:extLst>
              <a:ext uri="{FF2B5EF4-FFF2-40B4-BE49-F238E27FC236}">
                <a16:creationId xmlns:a16="http://schemas.microsoft.com/office/drawing/2014/main" id="{3EC1F9A8-7D56-45AC-AB13-C5B155FFD31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6A46AB5-0517-4E6C-882A-45C5F3F04B68}"/>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195462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B820C4-2A6F-4F28-A008-0EDCACDF9D9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2742AC1-EE92-46B1-94CC-AC3323172C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05121CC-CE17-437D-82CB-9B266382A3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E592C50-3B68-4A7D-ADC1-D639324B3216}"/>
              </a:ext>
            </a:extLst>
          </p:cNvPr>
          <p:cNvSpPr>
            <a:spLocks noGrp="1"/>
          </p:cNvSpPr>
          <p:nvPr>
            <p:ph type="dt" sz="half" idx="10"/>
          </p:nvPr>
        </p:nvSpPr>
        <p:spPr/>
        <p:txBody>
          <a:bodyPr/>
          <a:lstStyle/>
          <a:p>
            <a:fld id="{507156F4-F1EB-4EC6-8504-3510CEA6A670}" type="datetimeFigureOut">
              <a:rPr lang="fr-FR" smtClean="0"/>
              <a:pPr/>
              <a:t>27/03/2023</a:t>
            </a:fld>
            <a:endParaRPr lang="fr-FR"/>
          </a:p>
        </p:txBody>
      </p:sp>
      <p:sp>
        <p:nvSpPr>
          <p:cNvPr id="6" name="Espace réservé du pied de page 5">
            <a:extLst>
              <a:ext uri="{FF2B5EF4-FFF2-40B4-BE49-F238E27FC236}">
                <a16:creationId xmlns:a16="http://schemas.microsoft.com/office/drawing/2014/main" id="{CD565BA1-1E5D-45AE-BF3F-366C0A3AC7C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E572D0A-C2FE-450D-8296-FC479A90A7D5}"/>
              </a:ext>
            </a:extLst>
          </p:cNvPr>
          <p:cNvSpPr>
            <a:spLocks noGrp="1"/>
          </p:cNvSpPr>
          <p:nvPr>
            <p:ph type="sldNum" sz="quarter" idx="12"/>
          </p:nvPr>
        </p:nvSpPr>
        <p:spPr/>
        <p:txBody>
          <a:bodyPr/>
          <a:lstStyle/>
          <a:p>
            <a:fld id="{478D2DE7-7D14-48FC-B142-E4F83FFEED34}" type="slidenum">
              <a:rPr lang="fr-FR" smtClean="0"/>
              <a:pPr/>
              <a:t>‹N°›</a:t>
            </a:fld>
            <a:endParaRPr lang="fr-FR"/>
          </a:p>
        </p:txBody>
      </p:sp>
    </p:spTree>
    <p:extLst>
      <p:ext uri="{BB962C8B-B14F-4D97-AF65-F5344CB8AC3E}">
        <p14:creationId xmlns:p14="http://schemas.microsoft.com/office/powerpoint/2010/main" val="536538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039F482-0AB9-4E70-AE21-FB5A4460E3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8A68CEF-B157-4756-8FE1-8F1EC145D5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720619-0F98-44EA-8D32-BC935900A2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156F4-F1EB-4EC6-8504-3510CEA6A670}" type="datetimeFigureOut">
              <a:rPr lang="fr-FR" smtClean="0"/>
              <a:pPr/>
              <a:t>27/03/2023</a:t>
            </a:fld>
            <a:endParaRPr lang="fr-FR"/>
          </a:p>
        </p:txBody>
      </p:sp>
      <p:sp>
        <p:nvSpPr>
          <p:cNvPr id="5" name="Espace réservé du pied de page 4">
            <a:extLst>
              <a:ext uri="{FF2B5EF4-FFF2-40B4-BE49-F238E27FC236}">
                <a16:creationId xmlns:a16="http://schemas.microsoft.com/office/drawing/2014/main" id="{C2E9FC51-E5DA-448E-AFE3-4D116E3744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1CE0D18-85EB-47AD-9244-B4212F80BD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8D2DE7-7D14-48FC-B142-E4F83FFEED34}" type="slidenum">
              <a:rPr lang="fr-FR" smtClean="0"/>
              <a:pPr/>
              <a:t>‹N°›</a:t>
            </a:fld>
            <a:endParaRPr lang="fr-FR"/>
          </a:p>
        </p:txBody>
      </p:sp>
    </p:spTree>
    <p:extLst>
      <p:ext uri="{BB962C8B-B14F-4D97-AF65-F5344CB8AC3E}">
        <p14:creationId xmlns:p14="http://schemas.microsoft.com/office/powerpoint/2010/main" val="314320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www.cdg27.fr/wp-content/uploads/2019/05/05-Bulletin-d%E2%80%99informations-statutaires-mai-2019.pdf" TargetMode="External"/><Relationship Id="rId3" Type="http://schemas.openxmlformats.org/officeDocument/2006/relationships/image" Target="../media/image2.png"/><Relationship Id="rId7"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6.xml"/><Relationship Id="rId4" Type="http://schemas.openxmlformats.org/officeDocument/2006/relationships/hyperlink" Target="https://www.cdg27.fr/sante/commission-de-reforme/" TargetMode="External"/></Relationships>
</file>

<file path=ppt/slides/_rels/slide1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slide" Target="slide31.xml"/><Relationship Id="rId4" Type="http://schemas.openxmlformats.org/officeDocument/2006/relationships/slide" Target="slide19.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cdg27.fr/wp-content/uploads/2019/05/05-Bulletin-d%E2%80%99informations-statutaires-mai-2019.pdf" TargetMode="Externa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14.xml"/><Relationship Id="rId4" Type="http://schemas.openxmlformats.org/officeDocument/2006/relationships/slide" Target="slide1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3.xml"/><Relationship Id="rId1" Type="http://schemas.openxmlformats.org/officeDocument/2006/relationships/slideLayout" Target="../slideLayouts/slideLayout2.xml"/><Relationship Id="rId6" Type="http://schemas.openxmlformats.org/officeDocument/2006/relationships/slide" Target="slide32.xml"/><Relationship Id="rId5" Type="http://schemas.openxmlformats.org/officeDocument/2006/relationships/slide" Target="slide20.xml"/><Relationship Id="rId4" Type="http://schemas.openxmlformats.org/officeDocument/2006/relationships/hyperlink" Target="https://www.cdg27.fr/sante/commission-de-reforme/"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3.xml"/><Relationship Id="rId4" Type="http://schemas.openxmlformats.org/officeDocument/2006/relationships/slide" Target="slide24.xml"/></Relationships>
</file>

<file path=ppt/slides/_rels/slide19.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3.xml"/><Relationship Id="rId4" Type="http://schemas.openxmlformats.org/officeDocument/2006/relationships/slide" Target="slide25.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slide" Target="slide41.xml"/></Relationships>
</file>

<file path=ppt/slides/_rels/slide20.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3.xml"/><Relationship Id="rId4" Type="http://schemas.openxmlformats.org/officeDocument/2006/relationships/slide" Target="slide26.xml"/></Relationships>
</file>

<file path=ppt/slides/_rels/slide21.xml.rels><?xml version="1.0" encoding="UTF-8" standalone="yes"?>
<Relationships xmlns="http://schemas.openxmlformats.org/package/2006/relationships"><Relationship Id="rId3" Type="http://schemas.openxmlformats.org/officeDocument/2006/relationships/hyperlink" Target="https://www.cdg27.fr/sante/commission-de-reforme/" TargetMode="External"/><Relationship Id="rId2" Type="http://schemas.openxmlformats.org/officeDocument/2006/relationships/hyperlink" Target="https://www.normandie.ars.sante.fr/annuaires-des-professionnels-et-etablissements-0" TargetMode="External"/><Relationship Id="rId1" Type="http://schemas.openxmlformats.org/officeDocument/2006/relationships/slideLayout" Target="../slideLayouts/slideLayout2.xml"/><Relationship Id="rId6" Type="http://schemas.openxmlformats.org/officeDocument/2006/relationships/slide" Target="slide18.xml"/><Relationship Id="rId5" Type="http://schemas.openxmlformats.org/officeDocument/2006/relationships/image" Target="../media/image2.png"/><Relationship Id="rId4" Type="http://schemas.openxmlformats.org/officeDocument/2006/relationships/slide" Target="slide27.xml"/></Relationships>
</file>

<file path=ppt/slides/_rels/slide22.xml.rels><?xml version="1.0" encoding="UTF-8" standalone="yes"?>
<Relationships xmlns="http://schemas.openxmlformats.org/package/2006/relationships"><Relationship Id="rId3" Type="http://schemas.openxmlformats.org/officeDocument/2006/relationships/hyperlink" Target="https://www.cdg27.fr/sante/commission-de-reforme/" TargetMode="External"/><Relationship Id="rId2" Type="http://schemas.openxmlformats.org/officeDocument/2006/relationships/hyperlink" Target="https://www.normandie.ars.sante.fr/annuaires-des-professionnels-et-etablissements-0" TargetMode="Externa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image" Target="../media/image2.png"/><Relationship Id="rId4" Type="http://schemas.openxmlformats.org/officeDocument/2006/relationships/slide" Target="slide28.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g27.fr/sante/commission-de-reforme/" TargetMode="External"/><Relationship Id="rId2" Type="http://schemas.openxmlformats.org/officeDocument/2006/relationships/hyperlink" Target="https://www.normandie.ars.sante.fr/annuaires-des-professionnels-et-etablissements-0" TargetMode="Externa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image" Target="../media/image2.png"/><Relationship Id="rId4" Type="http://schemas.openxmlformats.org/officeDocument/2006/relationships/slide" Target="slide29.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slide" Target="slide33.xml"/><Relationship Id="rId4" Type="http://schemas.openxmlformats.org/officeDocument/2006/relationships/slide" Target="slide4.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www.agirhe-cdg.fr/login.aspx?dep=27"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www.agirhe-cdg.fr/login.aspx?dep=27"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www.agirhe-cdg.fr/login.aspx?dep=27" TargetMode="External"/></Relationships>
</file>

<file path=ppt/slides/_rels/slide33.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3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40.xml"/><Relationship Id="rId5" Type="http://schemas.openxmlformats.org/officeDocument/2006/relationships/slide" Target="slide38.xml"/><Relationship Id="rId4" Type="http://schemas.openxmlformats.org/officeDocument/2006/relationships/slide" Target="slide36.xml"/></Relationships>
</file>

<file path=ppt/slides/_rels/slide3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3.xml"/><Relationship Id="rId1" Type="http://schemas.openxmlformats.org/officeDocument/2006/relationships/slideLayout" Target="../slideLayouts/slideLayout2.xml"/><Relationship Id="rId5" Type="http://schemas.openxmlformats.org/officeDocument/2006/relationships/slide" Target="slide35.xml"/><Relationship Id="rId4" Type="http://schemas.openxmlformats.org/officeDocument/2006/relationships/hyperlink" Target="https://www.ameli.fr/sites/default/files/formulaires/190/s6201.pdf" TargetMode="External"/></Relationships>
</file>

<file path=ppt/slides/_rels/slide37.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3.xml"/><Relationship Id="rId1" Type="http://schemas.openxmlformats.org/officeDocument/2006/relationships/slideLayout" Target="../slideLayouts/slideLayout2.xml"/><Relationship Id="rId5" Type="http://schemas.openxmlformats.org/officeDocument/2006/relationships/slide" Target="slide37.xml"/><Relationship Id="rId4" Type="http://schemas.openxmlformats.org/officeDocument/2006/relationships/hyperlink" Target="https://www.ameli.fr/sites/default/files/formulaires/190/s6201.pdf" TargetMode="External"/></Relationships>
</file>

<file path=ppt/slides/_rels/slide39.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7.xml"/><Relationship Id="rId7" Type="http://schemas.openxmlformats.org/officeDocument/2006/relationships/slide" Target="slide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10.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slide" Target="slide39.xml"/><Relationship Id="rId4" Type="http://schemas.openxmlformats.org/officeDocument/2006/relationships/hyperlink" Target="https://www.ameli.fr/sites/default/files/formulaires/133/s6100.pdf" TargetMode="External"/></Relationships>
</file>

<file path=ppt/slides/_rels/slide41.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4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48.xml"/><Relationship Id="rId5" Type="http://schemas.openxmlformats.org/officeDocument/2006/relationships/slide" Target="slide46.xml"/><Relationship Id="rId4" Type="http://schemas.openxmlformats.org/officeDocument/2006/relationships/slide" Target="slide44.xml"/></Relationships>
</file>

<file path=ppt/slides/_rels/slide42.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41.xml"/><Relationship Id="rId1" Type="http://schemas.openxmlformats.org/officeDocument/2006/relationships/slideLayout" Target="../slideLayouts/slideLayout2.xml"/><Relationship Id="rId5" Type="http://schemas.openxmlformats.org/officeDocument/2006/relationships/slide" Target="slide43.xml"/><Relationship Id="rId4" Type="http://schemas.openxmlformats.org/officeDocument/2006/relationships/hyperlink" Target="https://www.ameli.fr/sites/default/files/formulaires/190/s6201.pdf" TargetMode="External"/></Relationships>
</file>

<file path=ppt/slides/_rels/slide45.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41.xml"/><Relationship Id="rId1" Type="http://schemas.openxmlformats.org/officeDocument/2006/relationships/slideLayout" Target="../slideLayouts/slideLayout2.xml"/><Relationship Id="rId5" Type="http://schemas.openxmlformats.org/officeDocument/2006/relationships/slide" Target="slide45.xml"/><Relationship Id="rId4" Type="http://schemas.openxmlformats.org/officeDocument/2006/relationships/hyperlink" Target="https://www.ameli.fr/sites/default/files/formulaires/190/s6201.pdf"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egifrance.gouv.fr/affichCodeArticle.do?cidTexte=LEGITEXT000006073189&amp;idArticle=LEGIARTI000006743051&amp;dateTexte=&amp;categorieLien=cid" TargetMode="External"/><Relationship Id="rId1" Type="http://schemas.openxmlformats.org/officeDocument/2006/relationships/slideLayout" Target="../slideLayouts/slideLayout2.xml"/><Relationship Id="rId4" Type="http://schemas.openxmlformats.org/officeDocument/2006/relationships/slide" Target="slide48.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41.xml"/><Relationship Id="rId1" Type="http://schemas.openxmlformats.org/officeDocument/2006/relationships/slideLayout" Target="../slideLayouts/slideLayout2.xml"/><Relationship Id="rId5" Type="http://schemas.openxmlformats.org/officeDocument/2006/relationships/slide" Target="slide47.xml"/><Relationship Id="rId4" Type="http://schemas.openxmlformats.org/officeDocument/2006/relationships/hyperlink" Target="https://www.ameli.fr/sites/default/files/formulaires/133/s6100.pdf" TargetMode="Externa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cdg27.fr/wp-content/uploads/2019/05/05-Bulletin-d%E2%80%99informations-statutaires-mai-2019.pdf" TargetMode="External"/><Relationship Id="rId3" Type="http://schemas.openxmlformats.org/officeDocument/2006/relationships/image" Target="../media/image2.png"/><Relationship Id="rId7"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15.xml"/><Relationship Id="rId4" Type="http://schemas.openxmlformats.org/officeDocument/2006/relationships/hyperlink" Target="https://www.cdg27.fr/sante/commission-de-reforme/"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slide" Target="slide30.xml"/><Relationship Id="rId4" Type="http://schemas.openxmlformats.org/officeDocument/2006/relationships/slide" Target="slide18.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1BF1A6B8-956F-4C58-9977-9A12F0437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428" y="186070"/>
            <a:ext cx="11464921" cy="5931535"/>
          </a:xfrm>
          <a:prstGeom prst="rect">
            <a:avLst/>
          </a:prstGeom>
        </p:spPr>
      </p:pic>
      <p:sp>
        <p:nvSpPr>
          <p:cNvPr id="7" name="Titre 1">
            <a:extLst>
              <a:ext uri="{FF2B5EF4-FFF2-40B4-BE49-F238E27FC236}">
                <a16:creationId xmlns:a16="http://schemas.microsoft.com/office/drawing/2014/main" id="{58749E72-D599-406A-8350-18F540C02A49}"/>
              </a:ext>
            </a:extLst>
          </p:cNvPr>
          <p:cNvSpPr>
            <a:spLocks noGrp="1"/>
          </p:cNvSpPr>
          <p:nvPr>
            <p:ph type="title"/>
          </p:nvPr>
        </p:nvSpPr>
        <p:spPr>
          <a:xfrm>
            <a:off x="1082749" y="2009274"/>
            <a:ext cx="10515600" cy="2328921"/>
          </a:xfrm>
        </p:spPr>
        <p:txBody>
          <a:bodyPr>
            <a:normAutofit fontScale="90000"/>
          </a:bodyPr>
          <a:lstStyle/>
          <a:p>
            <a:pPr algn="ctr"/>
            <a:r>
              <a:rPr lang="fr-FR" dirty="0">
                <a:latin typeface="Garamond" panose="02020404030301010803" pitchFamily="18" charset="0"/>
              </a:rPr>
              <a:t>Comment instruire une demande d’imputabilité au service d’un agent (Accident de service, de trajet, Maladie professionnelle)?</a:t>
            </a:r>
            <a:br>
              <a:rPr lang="fr-FR" dirty="0">
                <a:latin typeface="Garamond" panose="02020404030301010803" pitchFamily="18" charset="0"/>
              </a:rPr>
            </a:br>
            <a:endParaRPr lang="fr-FR" dirty="0">
              <a:latin typeface="Garamond" panose="02020404030301010803" pitchFamily="18" charset="0"/>
            </a:endParaRPr>
          </a:p>
        </p:txBody>
      </p:sp>
      <p:sp>
        <p:nvSpPr>
          <p:cNvPr id="9" name="Flèche droite 2">
            <a:hlinkClick r:id="rId3" action="ppaction://hlinksldjump"/>
            <a:extLst>
              <a:ext uri="{FF2B5EF4-FFF2-40B4-BE49-F238E27FC236}">
                <a16:creationId xmlns:a16="http://schemas.microsoft.com/office/drawing/2014/main" id="{31060ADB-6EC5-461E-A32E-78F56F752D46}"/>
              </a:ext>
            </a:extLst>
          </p:cNvPr>
          <p:cNvSpPr/>
          <p:nvPr/>
        </p:nvSpPr>
        <p:spPr>
          <a:xfrm>
            <a:off x="8801100" y="5521569"/>
            <a:ext cx="2101362" cy="1063869"/>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Garamond" panose="02020404030301010803" pitchFamily="18" charset="0"/>
                <a:hlinkClick r:id="rId3" action="ppaction://hlinksldjump">
                  <a:extLst>
                    <a:ext uri="{A12FA001-AC4F-418D-AE19-62706E023703}">
                      <ahyp:hlinkClr xmlns:ahyp="http://schemas.microsoft.com/office/drawing/2018/hyperlinkcolor" val="tx"/>
                    </a:ext>
                  </a:extLst>
                </a:hlinkClick>
              </a:rPr>
              <a:t>Suivant</a:t>
            </a:r>
            <a:endParaRPr kumimoji="0" lang="fr-FR" sz="1800" b="0" i="0" u="none" strike="noStrike" kern="1200" cap="none" spc="0" normalizeH="0" baseline="0" noProof="0" dirty="0">
              <a:ln>
                <a:noFill/>
              </a:ln>
              <a:solidFill>
                <a:prstClr val="black"/>
              </a:solidFill>
              <a:effectLst/>
              <a:uLnTx/>
              <a:uFillTx/>
              <a:latin typeface="Garamond" panose="02020404030301010803" pitchFamily="18" charset="0"/>
            </a:endParaRPr>
          </a:p>
        </p:txBody>
      </p:sp>
      <p:sp>
        <p:nvSpPr>
          <p:cNvPr id="2" name="ZoneTexte 1">
            <a:extLst>
              <a:ext uri="{FF2B5EF4-FFF2-40B4-BE49-F238E27FC236}">
                <a16:creationId xmlns:a16="http://schemas.microsoft.com/office/drawing/2014/main" id="{9A4E0002-9C5A-4A66-958F-E3EEBA5CD2EE}"/>
              </a:ext>
            </a:extLst>
          </p:cNvPr>
          <p:cNvSpPr txBox="1"/>
          <p:nvPr/>
        </p:nvSpPr>
        <p:spPr>
          <a:xfrm>
            <a:off x="270245" y="6155294"/>
            <a:ext cx="62413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Cliquez sur « Echap » pour quitter la présentation à tout moment</a:t>
            </a:r>
          </a:p>
        </p:txBody>
      </p:sp>
    </p:spTree>
    <p:extLst>
      <p:ext uri="{BB962C8B-B14F-4D97-AF65-F5344CB8AC3E}">
        <p14:creationId xmlns:p14="http://schemas.microsoft.com/office/powerpoint/2010/main" val="1961730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740661"/>
          </a:xfrm>
          <a:solidFill>
            <a:srgbClr val="92D050"/>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Sous-titre 2">
            <a:extLst>
              <a:ext uri="{FF2B5EF4-FFF2-40B4-BE49-F238E27FC236}">
                <a16:creationId xmlns:a16="http://schemas.microsoft.com/office/drawing/2014/main" id="{FFAF5E86-E763-98A0-F552-0FA77986D5E2}"/>
              </a:ext>
            </a:extLst>
          </p:cNvPr>
          <p:cNvSpPr txBox="1">
            <a:spLocks/>
          </p:cNvSpPr>
          <p:nvPr/>
        </p:nvSpPr>
        <p:spPr>
          <a:xfrm>
            <a:off x="1216404" y="2122416"/>
            <a:ext cx="9560653" cy="3059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dirty="0">
                <a:latin typeface="Garamond" panose="02020404030301010803" pitchFamily="18" charset="0"/>
                <a:ea typeface="Calibri" panose="020F0502020204030204" pitchFamily="34" charset="0"/>
              </a:rPr>
              <a:t>Après réception de la déclaration écrite de l’agent accompagnée d’un certificat médical constant les lésions, la pathologie</a:t>
            </a:r>
          </a:p>
          <a:p>
            <a:pPr marL="0" indent="0">
              <a:buNone/>
            </a:pPr>
            <a:r>
              <a:rPr lang="fr-FR" sz="1800" u="sng" dirty="0">
                <a:solidFill>
                  <a:srgbClr val="000000"/>
                </a:solidFill>
                <a:latin typeface="Garamond" panose="02020404030301010803" pitchFamily="18" charset="0"/>
                <a:ea typeface="Calibri" panose="020F0502020204030204" pitchFamily="34" charset="0"/>
              </a:rPr>
              <a:t>Comment faire? </a:t>
            </a: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Vérifier</a:t>
            </a:r>
            <a:r>
              <a:rPr lang="fr-FR" sz="1800" dirty="0">
                <a:solidFill>
                  <a:srgbClr val="000000"/>
                </a:solidFill>
                <a:latin typeface="Garamond" panose="02020404030301010803" pitchFamily="18" charset="0"/>
                <a:ea typeface="Calibri" panose="020F0502020204030204" pitchFamily="34" charset="0"/>
              </a:rPr>
              <a:t> si les délais de transmission de déclaration sont respectés par l’agent</a:t>
            </a: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Vérifier </a:t>
            </a:r>
            <a:r>
              <a:rPr lang="fr-FR" sz="1800" dirty="0">
                <a:solidFill>
                  <a:srgbClr val="000000"/>
                </a:solidFill>
                <a:latin typeface="Garamond" panose="02020404030301010803" pitchFamily="18" charset="0"/>
                <a:ea typeface="Calibri" panose="020F0502020204030204" pitchFamily="34" charset="0"/>
              </a:rPr>
              <a:t>le trajet domicile-travail, les horaires et les circonstances de l’accident déclaré par l’agent (dans le cadre d’un accident de trajet, l’agent doit apporter la preuve de l’imputabilité)</a:t>
            </a: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Récupérer</a:t>
            </a:r>
            <a:r>
              <a:rPr lang="fr-FR" sz="1800" dirty="0">
                <a:solidFill>
                  <a:srgbClr val="000000"/>
                </a:solidFill>
                <a:latin typeface="Garamond" panose="02020404030301010803" pitchFamily="18" charset="0"/>
                <a:ea typeface="Calibri" panose="020F0502020204030204" pitchFamily="34" charset="0"/>
              </a:rPr>
              <a:t> le rapport de gendarmerie (le cas échéant)</a:t>
            </a:r>
            <a:endParaRPr lang="fr-FR" sz="1800" dirty="0">
              <a:latin typeface="Garamond" panose="02020404030301010803" pitchFamily="18"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Etablir</a:t>
            </a:r>
            <a:r>
              <a:rPr lang="fr-FR" sz="1800" dirty="0">
                <a:solidFill>
                  <a:srgbClr val="000000"/>
                </a:solidFill>
                <a:latin typeface="Garamond" panose="02020404030301010803" pitchFamily="18" charset="0"/>
                <a:ea typeface="Calibri" panose="020F0502020204030204" pitchFamily="34" charset="0"/>
              </a:rPr>
              <a:t> l’enquête administrative (</a:t>
            </a:r>
            <a:r>
              <a:rPr lang="fr-FR" sz="1800" dirty="0">
                <a:solidFill>
                  <a:srgbClr val="000000"/>
                </a:solidFill>
                <a:latin typeface="Garamond" panose="02020404030301010803" pitchFamily="18" charset="0"/>
                <a:ea typeface="Calibri" panose="020F0502020204030204" pitchFamily="34" charset="0"/>
                <a:hlinkClick r:id="rId4"/>
              </a:rPr>
              <a:t>Annexe 12 de la base documentaire</a:t>
            </a:r>
            <a:r>
              <a:rPr lang="fr-FR" sz="1800" dirty="0">
                <a:solidFill>
                  <a:srgbClr val="000000"/>
                </a:solidFill>
                <a:latin typeface="Garamond" panose="02020404030301010803" pitchFamily="18" charset="0"/>
                <a:ea typeface="Calibri" panose="020F0502020204030204" pitchFamily="34" charset="0"/>
              </a:rPr>
              <a:t>)</a:t>
            </a:r>
            <a:endParaRPr lang="fr-FR" sz="1800" dirty="0">
              <a:latin typeface="Garamond" panose="02020404030301010803" pitchFamily="18" charset="0"/>
              <a:ea typeface="Calibri" panose="020F0502020204030204" pitchFamily="34" charset="0"/>
            </a:endParaRPr>
          </a:p>
          <a:p>
            <a:pPr marL="0" indent="0">
              <a:buNone/>
            </a:pPr>
            <a:endParaRPr lang="fr-FR" sz="1800" dirty="0">
              <a:latin typeface="Garamond" panose="02020404030301010803" pitchFamily="18" charset="0"/>
              <a:ea typeface="Calibri" panose="020F0502020204030204" pitchFamily="34" charset="0"/>
            </a:endParaRPr>
          </a:p>
          <a:p>
            <a:endParaRPr lang="fr-FR" dirty="0">
              <a:latin typeface="Garamond" panose="02020404030301010803" pitchFamily="18" charset="0"/>
            </a:endParaRPr>
          </a:p>
        </p:txBody>
      </p:sp>
      <p:sp>
        <p:nvSpPr>
          <p:cNvPr id="8" name="ZoneTexte 7">
            <a:extLst>
              <a:ext uri="{FF2B5EF4-FFF2-40B4-BE49-F238E27FC236}">
                <a16:creationId xmlns:a16="http://schemas.microsoft.com/office/drawing/2014/main" id="{12366E73-F19A-1DA5-1CA4-03614394FACC}"/>
              </a:ext>
            </a:extLst>
          </p:cNvPr>
          <p:cNvSpPr txBox="1"/>
          <p:nvPr/>
        </p:nvSpPr>
        <p:spPr>
          <a:xfrm>
            <a:off x="8322793" y="2589068"/>
            <a:ext cx="1666612" cy="923330"/>
          </a:xfrm>
          <a:prstGeom prst="rect">
            <a:avLst/>
          </a:prstGeom>
          <a:solidFill>
            <a:srgbClr val="FF0000"/>
          </a:solidFill>
        </p:spPr>
        <p:txBody>
          <a:bodyPr wrap="square" rtlCol="0">
            <a:spAutoFit/>
          </a:bodyPr>
          <a:lstStyle/>
          <a:p>
            <a:r>
              <a:rPr lang="fr-FR" b="1" dirty="0">
                <a:solidFill>
                  <a:schemeClr val="bg1"/>
                </a:solidFill>
                <a:latin typeface="Garamond" panose="02020404030301010803" pitchFamily="18" charset="0"/>
                <a:hlinkClick r:id="rId5" action="ppaction://hlinksldjump">
                  <a:extLst>
                    <a:ext uri="{A12FA001-AC4F-418D-AE19-62706E023703}">
                      <ahyp:hlinkClr xmlns:ahyp="http://schemas.microsoft.com/office/drawing/2018/hyperlinkcolor" val="tx"/>
                    </a:ext>
                  </a:extLst>
                </a:hlinkClick>
              </a:rPr>
              <a:t>Délais de déclaration et d’instruction</a:t>
            </a:r>
            <a:endParaRPr lang="fr-FR" b="1" dirty="0">
              <a:solidFill>
                <a:schemeClr val="bg1"/>
              </a:solidFill>
              <a:latin typeface="Garamond" panose="02020404030301010803" pitchFamily="18" charset="0"/>
            </a:endParaRPr>
          </a:p>
        </p:txBody>
      </p:sp>
      <p:sp>
        <p:nvSpPr>
          <p:cNvPr id="11" name="Flèche : droite 10">
            <a:extLst>
              <a:ext uri="{FF2B5EF4-FFF2-40B4-BE49-F238E27FC236}">
                <a16:creationId xmlns:a16="http://schemas.microsoft.com/office/drawing/2014/main" id="{64B8AC3D-9A3C-CF79-80E5-BF5418BC3CD6}"/>
              </a:ext>
            </a:extLst>
          </p:cNvPr>
          <p:cNvSpPr/>
          <p:nvPr/>
        </p:nvSpPr>
        <p:spPr>
          <a:xfrm>
            <a:off x="9524139" y="54827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6"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sp>
        <p:nvSpPr>
          <p:cNvPr id="10" name="Ellipse 9"/>
          <p:cNvSpPr/>
          <p:nvPr/>
        </p:nvSpPr>
        <p:spPr>
          <a:xfrm>
            <a:off x="5017570" y="1210259"/>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7" action="ppaction://hlinksldjump"/>
              </a:rPr>
              <a:t>Définition Accident de trajet</a:t>
            </a:r>
            <a:endParaRPr lang="fr-FR" dirty="0">
              <a:latin typeface="Garamond" panose="02020404030301010803" pitchFamily="18" charset="0"/>
            </a:endParaRPr>
          </a:p>
        </p:txBody>
      </p:sp>
      <p:sp>
        <p:nvSpPr>
          <p:cNvPr id="3" name="ZoneTexte 2">
            <a:extLst>
              <a:ext uri="{FF2B5EF4-FFF2-40B4-BE49-F238E27FC236}">
                <a16:creationId xmlns:a16="http://schemas.microsoft.com/office/drawing/2014/main" id="{1CC15A36-34B7-188E-D75C-F6B7DBC43EA0}"/>
              </a:ext>
            </a:extLst>
          </p:cNvPr>
          <p:cNvSpPr txBox="1"/>
          <p:nvPr/>
        </p:nvSpPr>
        <p:spPr>
          <a:xfrm>
            <a:off x="2959562" y="5457550"/>
            <a:ext cx="4562669" cy="646331"/>
          </a:xfrm>
          <a:prstGeom prst="rect">
            <a:avLst/>
          </a:prstGeom>
          <a:noFill/>
        </p:spPr>
        <p:txBody>
          <a:bodyPr wrap="square" rtlCol="0">
            <a:spAutoFit/>
          </a:bodyPr>
          <a:lstStyle/>
          <a:p>
            <a:r>
              <a:rPr lang="fr-FR" dirty="0">
                <a:latin typeface="Garamond" panose="02020404030301010803" pitchFamily="18" charset="0"/>
              </a:rPr>
              <a:t>Pour complément vous pouvez consulter le </a:t>
            </a:r>
            <a:r>
              <a:rPr lang="fr-FR" sz="1800" dirty="0">
                <a:solidFill>
                  <a:srgbClr val="000000"/>
                </a:solidFill>
                <a:latin typeface="Garamond" panose="02020404030301010803" pitchFamily="18" charset="0"/>
                <a:ea typeface="Calibri" panose="020F0502020204030204" pitchFamily="34" charset="0"/>
                <a:hlinkClick r:id="rId8"/>
              </a:rPr>
              <a:t>bulletin actualité statutaire CITIS</a:t>
            </a:r>
            <a:endParaRPr lang="fr-FR" dirty="0">
              <a:latin typeface="Garamond" panose="02020404030301010803" pitchFamily="18" charset="0"/>
            </a:endParaRPr>
          </a:p>
        </p:txBody>
      </p:sp>
    </p:spTree>
    <p:extLst>
      <p:ext uri="{BB962C8B-B14F-4D97-AF65-F5344CB8AC3E}">
        <p14:creationId xmlns:p14="http://schemas.microsoft.com/office/powerpoint/2010/main" val="3994919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740661"/>
          </a:xfrm>
          <a:solidFill>
            <a:srgbClr val="92D050"/>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1658679" cy="790653"/>
          </a:xfrm>
          <a:prstGeom prst="rect">
            <a:avLst/>
          </a:prstGeom>
          <a:noFill/>
          <a:extLst>
            <a:ext uri="{909E8E84-426E-40DD-AFC4-6F175D3DCCD1}">
              <a14:hiddenFill xmlns:a14="http://schemas.microsoft.com/office/drawing/2010/main">
                <a:solidFill>
                  <a:srgbClr val="FFFFFF"/>
                </a:solidFill>
              </a14:hiddenFill>
            </a:ext>
          </a:extLst>
        </p:spPr>
      </p:pic>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3" name="ZoneTexte 2">
            <a:extLst>
              <a:ext uri="{FF2B5EF4-FFF2-40B4-BE49-F238E27FC236}">
                <a16:creationId xmlns:a16="http://schemas.microsoft.com/office/drawing/2014/main" id="{9B501181-8502-807B-D25E-1F965FB205B2}"/>
              </a:ext>
            </a:extLst>
          </p:cNvPr>
          <p:cNvSpPr txBox="1"/>
          <p:nvPr/>
        </p:nvSpPr>
        <p:spPr>
          <a:xfrm>
            <a:off x="1346140" y="2106362"/>
            <a:ext cx="7200388" cy="4247317"/>
          </a:xfrm>
          <a:prstGeom prst="rect">
            <a:avLst/>
          </a:prstGeom>
          <a:noFill/>
        </p:spPr>
        <p:txBody>
          <a:bodyPr wrap="square" rtlCol="0">
            <a:spAutoFit/>
          </a:bodyPr>
          <a:lstStyle/>
          <a:p>
            <a:pPr algn="l"/>
            <a:r>
              <a:rPr lang="fr-FR" sz="1800" u="sng" dirty="0">
                <a:solidFill>
                  <a:srgbClr val="000000"/>
                </a:solidFill>
                <a:latin typeface="Garamond" panose="02020404030301010803" pitchFamily="18" charset="0"/>
                <a:ea typeface="Calibri" panose="020F0502020204030204" pitchFamily="34" charset="0"/>
              </a:rPr>
              <a:t>D</a:t>
            </a:r>
            <a:r>
              <a:rPr lang="fr-FR" sz="1800" u="sng" dirty="0">
                <a:solidFill>
                  <a:srgbClr val="000000"/>
                </a:solidFill>
                <a:effectLst/>
                <a:latin typeface="Garamond" panose="02020404030301010803" pitchFamily="18" charset="0"/>
                <a:ea typeface="Calibri" panose="020F0502020204030204" pitchFamily="34" charset="0"/>
              </a:rPr>
              <a:t>ans quel but?</a:t>
            </a:r>
            <a:endParaRPr lang="fr-FR" sz="1800" dirty="0">
              <a:effectLst/>
              <a:latin typeface="Garamond" panose="02020404030301010803" pitchFamily="18" charset="0"/>
              <a:ea typeface="Calibri" panose="020F0502020204030204" pitchFamily="34" charset="0"/>
            </a:endParaRPr>
          </a:p>
          <a:p>
            <a:pPr algn="l"/>
            <a:r>
              <a:rPr lang="fr-FR" sz="1800" dirty="0">
                <a:solidFill>
                  <a:srgbClr val="000000"/>
                </a:solidFill>
                <a:effectLst/>
                <a:latin typeface="Garamond" panose="02020404030301010803" pitchFamily="18" charset="0"/>
                <a:ea typeface="Calibri" panose="020F0502020204030204" pitchFamily="34" charset="0"/>
              </a:rPr>
              <a:t>-Vérifier l’imputabilité ou non au trajet domicile -travail</a:t>
            </a:r>
            <a:endParaRPr lang="fr-FR" sz="1800" dirty="0">
              <a:effectLst/>
              <a:latin typeface="Garamond" panose="02020404030301010803" pitchFamily="18" charset="0"/>
              <a:ea typeface="Calibri" panose="020F0502020204030204" pitchFamily="34" charset="0"/>
            </a:endParaRPr>
          </a:p>
          <a:p>
            <a:pPr algn="l"/>
            <a:r>
              <a:rPr lang="fr-FR" sz="1800" dirty="0">
                <a:solidFill>
                  <a:srgbClr val="000000"/>
                </a:solidFill>
                <a:effectLst/>
                <a:latin typeface="Garamond" panose="02020404030301010803" pitchFamily="18" charset="0"/>
                <a:ea typeface="Calibri" panose="020F0502020204030204" pitchFamily="34" charset="0"/>
              </a:rPr>
              <a:t>-Apporter les arguments de non imputabilité au service :</a:t>
            </a:r>
            <a:endParaRPr lang="fr-FR" sz="1800" dirty="0">
              <a:effectLst/>
              <a:latin typeface="Garamond" panose="02020404030301010803" pitchFamily="18"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-Vérifier les conditions de trajet pour l’accident de trajet</a:t>
            </a:r>
          </a:p>
          <a:p>
            <a:endParaRPr lang="fr-FR" sz="1800" u="sng" dirty="0">
              <a:solidFill>
                <a:srgbClr val="000000"/>
              </a:solidFill>
              <a:effectLst/>
              <a:latin typeface="Garamond" panose="02020404030301010803" pitchFamily="18" charset="0"/>
              <a:ea typeface="Calibri" panose="020F0502020204030204" pitchFamily="34" charset="0"/>
            </a:endParaRPr>
          </a:p>
          <a:p>
            <a:r>
              <a:rPr lang="fr-FR" sz="1800" u="sng" dirty="0">
                <a:solidFill>
                  <a:srgbClr val="000000"/>
                </a:solidFill>
                <a:effectLst/>
                <a:latin typeface="Garamond" panose="02020404030301010803" pitchFamily="18" charset="0"/>
                <a:ea typeface="Calibri" panose="020F0502020204030204" pitchFamily="34" charset="0"/>
              </a:rPr>
              <a:t>Que faire avec cette enquête?</a:t>
            </a:r>
            <a:endParaRPr lang="fr-FR" sz="1800" dirty="0">
              <a:effectLst/>
              <a:latin typeface="Garamond" panose="02020404030301010803" pitchFamily="18" charset="0"/>
              <a:ea typeface="Calibri" panose="020F0502020204030204" pitchFamily="34" charset="0"/>
            </a:endParaRPr>
          </a:p>
          <a:p>
            <a:r>
              <a:rPr lang="fr-FR" sz="1800" dirty="0">
                <a:effectLst/>
                <a:latin typeface="Garamond" panose="02020404030301010803" pitchFamily="18" charset="0"/>
                <a:ea typeface="Calibri" panose="020F0502020204030204" pitchFamily="34" charset="0"/>
              </a:rPr>
              <a:t>-Transmettre l’enquête et la déclaration au médecin du travail</a:t>
            </a:r>
            <a:r>
              <a:rPr lang="fr-FR" sz="1800" b="1" dirty="0">
                <a:solidFill>
                  <a:srgbClr val="FF0000"/>
                </a:solidFill>
                <a:effectLst/>
                <a:latin typeface="Garamond" panose="02020404030301010803" pitchFamily="18" charset="0"/>
                <a:ea typeface="Calibri" panose="020F0502020204030204" pitchFamily="34" charset="0"/>
              </a:rPr>
              <a:t>*</a:t>
            </a:r>
            <a:endParaRPr lang="fr-FR" sz="1800" dirty="0">
              <a:effectLst/>
              <a:latin typeface="Garamond" panose="02020404030301010803" pitchFamily="18" charset="0"/>
              <a:ea typeface="Calibri" panose="020F0502020204030204" pitchFamily="34" charset="0"/>
            </a:endParaRPr>
          </a:p>
          <a:p>
            <a:pPr algn="l"/>
            <a:r>
              <a:rPr lang="fr-FR" sz="1800" dirty="0">
                <a:solidFill>
                  <a:srgbClr val="000000"/>
                </a:solidFill>
                <a:effectLst/>
                <a:latin typeface="Garamond" panose="02020404030301010803" pitchFamily="18" charset="0"/>
                <a:ea typeface="Calibri" panose="020F0502020204030204" pitchFamily="34" charset="0"/>
              </a:rPr>
              <a:t>-Eventuellement, mandater une expertise médicale confronter la déclaration de l’agent avec les constations médicales, vérifier un état antérieur, vérifier un état antérieur</a:t>
            </a:r>
          </a:p>
          <a:p>
            <a:r>
              <a:rPr lang="fr-FR" sz="1800" dirty="0">
                <a:solidFill>
                  <a:srgbClr val="000000"/>
                </a:solidFill>
                <a:effectLst/>
                <a:latin typeface="Garamond" panose="02020404030301010803" pitchFamily="18" charset="0"/>
                <a:ea typeface="Calibri" panose="020F0502020204030204" pitchFamily="34" charset="0"/>
              </a:rPr>
              <a:t>-Si </a:t>
            </a:r>
            <a:r>
              <a:rPr lang="fr-FR" dirty="0">
                <a:solidFill>
                  <a:srgbClr val="000000"/>
                </a:solidFill>
                <a:latin typeface="Garamond" panose="02020404030301010803" pitchFamily="18" charset="0"/>
                <a:ea typeface="Calibri" panose="020F0502020204030204" pitchFamily="34" charset="0"/>
              </a:rPr>
              <a:t>avis favorable du médecin agréé et accord de la collectivité = p</a:t>
            </a:r>
            <a:r>
              <a:rPr lang="fr-FR" sz="1800" dirty="0">
                <a:solidFill>
                  <a:srgbClr val="000000"/>
                </a:solidFill>
                <a:effectLst/>
                <a:latin typeface="Garamond" panose="02020404030301010803" pitchFamily="18" charset="0"/>
                <a:ea typeface="Calibri" panose="020F0502020204030204" pitchFamily="34" charset="0"/>
              </a:rPr>
              <a:t>rendre une décision par arrêté.</a:t>
            </a:r>
            <a:endParaRPr lang="fr-FR" sz="1800" dirty="0">
              <a:effectLst/>
              <a:latin typeface="Garamond" panose="02020404030301010803" pitchFamily="18" charset="0"/>
              <a:ea typeface="Calibri" panose="020F0502020204030204" pitchFamily="34" charset="0"/>
            </a:endParaRPr>
          </a:p>
          <a:p>
            <a:pPr algn="l"/>
            <a:r>
              <a:rPr lang="fr-FR" sz="1800" dirty="0">
                <a:solidFill>
                  <a:srgbClr val="000000"/>
                </a:solidFill>
                <a:effectLst/>
                <a:latin typeface="Garamond" panose="02020404030301010803" pitchFamily="18" charset="0"/>
                <a:ea typeface="Calibri" panose="020F0502020204030204" pitchFamily="34" charset="0"/>
              </a:rPr>
              <a:t>- Si avis défavorable du médecin agréé ET doute ou faute personnelle de l’agent ou circonstance étrangère aux nécessités de la vie courante, saisir le conseil médical formation plénière</a:t>
            </a:r>
            <a:endParaRPr lang="fr-FR" sz="1800" dirty="0">
              <a:effectLst/>
              <a:latin typeface="Garamond" panose="02020404030301010803" pitchFamily="18" charset="0"/>
              <a:ea typeface="Calibri" panose="020F0502020204030204" pitchFamily="34" charset="0"/>
            </a:endParaRPr>
          </a:p>
        </p:txBody>
      </p:sp>
      <p:sp>
        <p:nvSpPr>
          <p:cNvPr id="4" name="Titre 1">
            <a:extLst>
              <a:ext uri="{FF2B5EF4-FFF2-40B4-BE49-F238E27FC236}">
                <a16:creationId xmlns:a16="http://schemas.microsoft.com/office/drawing/2014/main" id="{70C1C679-C39E-E146-E449-70322BEB6C0F}"/>
              </a:ext>
            </a:extLst>
          </p:cNvPr>
          <p:cNvSpPr txBox="1">
            <a:spLocks/>
          </p:cNvSpPr>
          <p:nvPr/>
        </p:nvSpPr>
        <p:spPr>
          <a:xfrm>
            <a:off x="1570366" y="1471229"/>
            <a:ext cx="3861734" cy="750138"/>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fr-FR" sz="2000" dirty="0">
                <a:latin typeface="Garamond" panose="02020404030301010803" pitchFamily="18" charset="0"/>
                <a:ea typeface="Calibri" panose="020F0502020204030204" pitchFamily="34" charset="0"/>
              </a:rPr>
            </a:br>
            <a:r>
              <a:rPr lang="fr-FR" sz="2800" b="1" dirty="0">
                <a:solidFill>
                  <a:srgbClr val="000000"/>
                </a:solidFill>
                <a:latin typeface="Garamond" panose="02020404030301010803" pitchFamily="18" charset="0"/>
                <a:ea typeface="Calibri" panose="020F0502020204030204" pitchFamily="34" charset="0"/>
              </a:rPr>
              <a:t>L’enquête administrative </a:t>
            </a:r>
            <a:endParaRPr lang="fr-FR" sz="2800" dirty="0">
              <a:latin typeface="Garamond" panose="02020404030301010803" pitchFamily="18" charset="0"/>
            </a:endParaRPr>
          </a:p>
        </p:txBody>
      </p:sp>
      <p:sp>
        <p:nvSpPr>
          <p:cNvPr id="5" name="ZoneTexte 4">
            <a:extLst>
              <a:ext uri="{FF2B5EF4-FFF2-40B4-BE49-F238E27FC236}">
                <a16:creationId xmlns:a16="http://schemas.microsoft.com/office/drawing/2014/main" id="{54D24C39-69FF-8328-5B3C-EA240865F12D}"/>
              </a:ext>
            </a:extLst>
          </p:cNvPr>
          <p:cNvSpPr txBox="1"/>
          <p:nvPr/>
        </p:nvSpPr>
        <p:spPr>
          <a:xfrm>
            <a:off x="9269835" y="6329385"/>
            <a:ext cx="1283515" cy="369332"/>
          </a:xfrm>
          <a:prstGeom prst="rect">
            <a:avLst/>
          </a:prstGeom>
          <a:noFill/>
        </p:spPr>
        <p:txBody>
          <a:bodyPr wrap="square" rtlCol="0">
            <a:spAutoFit/>
          </a:bodyPr>
          <a:lstStyle/>
          <a:p>
            <a:r>
              <a:rPr lang="fr-FR" sz="1800" b="1" dirty="0">
                <a:solidFill>
                  <a:srgbClr val="FF0000"/>
                </a:solidFill>
                <a:effectLst/>
                <a:latin typeface="Garamond" panose="02020404030301010803" pitchFamily="18" charset="0"/>
                <a:ea typeface="Calibri" panose="020F0502020204030204" pitchFamily="34" charset="0"/>
              </a:rPr>
              <a:t>* </a:t>
            </a:r>
            <a:r>
              <a:rPr lang="fr-FR" sz="1400" b="1" dirty="0">
                <a:solidFill>
                  <a:srgbClr val="FF0000"/>
                </a:solidFill>
                <a:effectLst/>
                <a:latin typeface="Garamond" panose="02020404030301010803" pitchFamily="18" charset="0"/>
                <a:ea typeface="Calibri" panose="020F0502020204030204" pitchFamily="34" charset="0"/>
              </a:rPr>
              <a:t>obligatoire</a:t>
            </a:r>
            <a:endParaRPr lang="fr-FR" sz="1400" dirty="0"/>
          </a:p>
        </p:txBody>
      </p:sp>
      <p:sp>
        <p:nvSpPr>
          <p:cNvPr id="7" name="Ellipse 6">
            <a:extLst>
              <a:ext uri="{FF2B5EF4-FFF2-40B4-BE49-F238E27FC236}">
                <a16:creationId xmlns:a16="http://schemas.microsoft.com/office/drawing/2014/main" id="{2DC51949-1462-B386-6AE2-E20B583670A0}"/>
              </a:ext>
            </a:extLst>
          </p:cNvPr>
          <p:cNvSpPr/>
          <p:nvPr/>
        </p:nvSpPr>
        <p:spPr>
          <a:xfrm>
            <a:off x="8941636" y="3808601"/>
            <a:ext cx="1753299" cy="93117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4" action="ppaction://hlinksldjump">
                  <a:extLst>
                    <a:ext uri="{A12FA001-AC4F-418D-AE19-62706E023703}">
                      <ahyp:hlinkClr xmlns:ahyp="http://schemas.microsoft.com/office/drawing/2018/hyperlinkcolor" val="tx"/>
                    </a:ext>
                  </a:extLst>
                </a:hlinkClick>
              </a:rPr>
              <a:t>Mandater une expertise</a:t>
            </a:r>
            <a:endParaRPr lang="fr-FR" dirty="0">
              <a:solidFill>
                <a:schemeClr val="tx1"/>
              </a:solidFill>
              <a:latin typeface="Garamond" panose="02020404030301010803" pitchFamily="18" charset="0"/>
            </a:endParaRPr>
          </a:p>
        </p:txBody>
      </p:sp>
      <p:sp>
        <p:nvSpPr>
          <p:cNvPr id="10" name="ZoneTexte 9">
            <a:extLst>
              <a:ext uri="{FF2B5EF4-FFF2-40B4-BE49-F238E27FC236}">
                <a16:creationId xmlns:a16="http://schemas.microsoft.com/office/drawing/2014/main" id="{3A5A57A9-F034-851E-75EC-8BE2A7DDB3E2}"/>
              </a:ext>
            </a:extLst>
          </p:cNvPr>
          <p:cNvSpPr txBox="1"/>
          <p:nvPr/>
        </p:nvSpPr>
        <p:spPr>
          <a:xfrm>
            <a:off x="2158409" y="6362542"/>
            <a:ext cx="1862356" cy="369332"/>
          </a:xfrm>
          <a:prstGeom prst="rect">
            <a:avLst/>
          </a:prstGeom>
          <a:solidFill>
            <a:srgbClr val="FFCCFF"/>
          </a:solidFill>
        </p:spPr>
        <p:txBody>
          <a:bodyPr wrap="square" rtlCol="0">
            <a:spAutoFit/>
          </a:bodyPr>
          <a:lstStyle/>
          <a:p>
            <a:r>
              <a:rPr lang="fr-FR" dirty="0">
                <a:latin typeface="Garamond" panose="02020404030301010803" pitchFamily="18" charset="0"/>
                <a:hlinkClick r:id="rId5" action="ppaction://hlinksldjump"/>
              </a:rPr>
              <a:t>Comment faire ?</a:t>
            </a:r>
            <a:endParaRPr lang="fr-FR" dirty="0">
              <a:latin typeface="Garamond" panose="02020404030301010803" pitchFamily="18" charset="0"/>
            </a:endParaRPr>
          </a:p>
        </p:txBody>
      </p:sp>
      <p:cxnSp>
        <p:nvCxnSpPr>
          <p:cNvPr id="11" name="Connecteur droit avec flèche 10">
            <a:extLst>
              <a:ext uri="{FF2B5EF4-FFF2-40B4-BE49-F238E27FC236}">
                <a16:creationId xmlns:a16="http://schemas.microsoft.com/office/drawing/2014/main" id="{504F95D0-6C16-ACC0-E5A4-B341E43770D8}"/>
              </a:ext>
            </a:extLst>
          </p:cNvPr>
          <p:cNvCxnSpPr/>
          <p:nvPr/>
        </p:nvCxnSpPr>
        <p:spPr>
          <a:xfrm flipV="1">
            <a:off x="3062536" y="6191463"/>
            <a:ext cx="0" cy="171079"/>
          </a:xfrm>
          <a:prstGeom prst="straightConnector1">
            <a:avLst/>
          </a:prstGeom>
          <a:ln w="76200">
            <a:solidFill>
              <a:srgbClr val="FFCCFF"/>
            </a:solidFill>
            <a:tailEnd type="triangle"/>
          </a:ln>
        </p:spPr>
        <p:style>
          <a:lnRef idx="1">
            <a:schemeClr val="accent1"/>
          </a:lnRef>
          <a:fillRef idx="0">
            <a:schemeClr val="accent1"/>
          </a:fillRef>
          <a:effectRef idx="0">
            <a:schemeClr val="accent1"/>
          </a:effectRef>
          <a:fontRef idx="minor">
            <a:schemeClr val="tx1"/>
          </a:fontRef>
        </p:style>
      </p:cxnSp>
      <p:sp>
        <p:nvSpPr>
          <p:cNvPr id="6" name="Flèche : droite 5">
            <a:extLst>
              <a:ext uri="{FF2B5EF4-FFF2-40B4-BE49-F238E27FC236}">
                <a16:creationId xmlns:a16="http://schemas.microsoft.com/office/drawing/2014/main" id="{DF2D0530-A2C8-72C5-B970-60D4E6A98B70}"/>
              </a:ext>
            </a:extLst>
          </p:cNvPr>
          <p:cNvSpPr/>
          <p:nvPr/>
        </p:nvSpPr>
        <p:spPr>
          <a:xfrm>
            <a:off x="8546528" y="4144161"/>
            <a:ext cx="276837" cy="2600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262D482E-6DDC-42CA-8A45-56F752A4F59F}"/>
              </a:ext>
            </a:extLst>
          </p:cNvPr>
          <p:cNvSpPr/>
          <p:nvPr/>
        </p:nvSpPr>
        <p:spPr>
          <a:xfrm>
            <a:off x="2995554" y="4077413"/>
            <a:ext cx="2944536" cy="260058"/>
          </a:xfrm>
          <a:prstGeom prst="round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73638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6104" y="1934817"/>
            <a:ext cx="10558669" cy="4068418"/>
          </a:xfrm>
        </p:spPr>
        <p:txBody>
          <a:bodyPr>
            <a:normAutofit fontScale="92500" lnSpcReduction="20000"/>
          </a:bodyPr>
          <a:lstStyle/>
          <a:p>
            <a:pPr marL="0" indent="0">
              <a:buNone/>
            </a:pPr>
            <a:r>
              <a:rPr lang="fr-FR" sz="2400" b="1" dirty="0">
                <a:latin typeface="Garamond" panose="02020404030301010803" pitchFamily="18" charset="0"/>
              </a:rPr>
              <a:t>Définition d’une maladie professionnelle </a:t>
            </a:r>
            <a:r>
              <a:rPr lang="fr-FR" sz="2400" dirty="0">
                <a:latin typeface="Garamond" panose="02020404030301010803" pitchFamily="18" charset="0"/>
              </a:rPr>
              <a:t>(Art  L822-20 du code général de la fonction publique)</a:t>
            </a:r>
          </a:p>
          <a:p>
            <a:pPr marL="0" indent="0">
              <a:buNone/>
            </a:pPr>
            <a:r>
              <a:rPr lang="fr-FR" sz="2400" dirty="0">
                <a:latin typeface="Garamond" panose="02020404030301010803" pitchFamily="18" charset="0"/>
              </a:rPr>
              <a:t>« Est présumée imputable au service toute maladie désignée par les tableaux de maladies professionnelles mentionnés aux articles L. 461-1 et suivants du code de la sécurité sociale et contractée dans l'exercice ou à l'occasion de l'exercice par le fonctionnaire de ses fonctions dans les conditions mentionnées à ce tableau.</a:t>
            </a:r>
            <a:br>
              <a:rPr lang="fr-FR" sz="2400" dirty="0">
                <a:latin typeface="Garamond" panose="02020404030301010803" pitchFamily="18" charset="0"/>
              </a:rPr>
            </a:br>
            <a:r>
              <a:rPr lang="fr-FR" sz="2400" dirty="0">
                <a:latin typeface="Garamond" panose="02020404030301010803" pitchFamily="18" charset="0"/>
              </a:rPr>
              <a:t>Si une ou plusieurs conditions tenant au délai de prise en charge, à la durée d'exposition ou à la liste limitative des travaux ne sont pas remplies, la maladie telle qu'elle est désignée par un tableau peut être reconnue imputable au service lorsque le fonctionnaire ou ses ayants droit établissent qu'elle est directement causée par l'exercice des fonctions.</a:t>
            </a:r>
            <a:br>
              <a:rPr lang="fr-FR" sz="2400" dirty="0">
                <a:latin typeface="Garamond" panose="02020404030301010803" pitchFamily="18" charset="0"/>
              </a:rPr>
            </a:br>
            <a:r>
              <a:rPr lang="fr-FR" sz="2400" dirty="0">
                <a:latin typeface="Garamond" panose="02020404030301010803" pitchFamily="18" charset="0"/>
              </a:rPr>
              <a:t>Peut également être reconnue imputable au service une maladie non désignée dans les tableaux de maladies professionnelles mentionnés aux articles L. 461-1 et suivants du code de la sécurité sociale lorsque le fonctionnaire ou ses ayants droit établissent qu'elle est essentiellement et directement causée par l'exercice des fonctions et qu'elle entraîne une incapacité permanente à un taux déterminé et évalué dans les conditions prévues par décret en Conseil d'Etat. »</a:t>
            </a: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7"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889517"/>
          </a:xfrm>
          <a:solidFill>
            <a:schemeClr val="accent1">
              <a:lumMod val="40000"/>
              <a:lumOff val="60000"/>
            </a:schemeClr>
          </a:solidFill>
        </p:spPr>
        <p:txBody>
          <a:bodyPr>
            <a:normAutofit/>
          </a:bodyPr>
          <a:lstStyle/>
          <a:p>
            <a:pPr algn="ctr"/>
            <a:r>
              <a:rPr lang="fr-FR" sz="2000" dirty="0">
                <a:ln w="0"/>
                <a:solidFill>
                  <a:prstClr val="black"/>
                </a:solidFill>
                <a:latin typeface="Garamond" panose="02020404030301010803" pitchFamily="18" charset="0"/>
              </a:rPr>
              <a:t>Il s’agit d’une maladie professionnelle</a:t>
            </a:r>
            <a:br>
              <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8"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2" name="ZoneTexte 1">
            <a:extLst>
              <a:ext uri="{FF2B5EF4-FFF2-40B4-BE49-F238E27FC236}">
                <a16:creationId xmlns:a16="http://schemas.microsoft.com/office/drawing/2014/main" id="{89812905-0E52-29B1-6EEC-42A4C38A10FD}"/>
              </a:ext>
            </a:extLst>
          </p:cNvPr>
          <p:cNvSpPr txBox="1"/>
          <p:nvPr/>
        </p:nvSpPr>
        <p:spPr>
          <a:xfrm>
            <a:off x="3755401" y="1434626"/>
            <a:ext cx="4320074" cy="461665"/>
          </a:xfrm>
          <a:prstGeom prst="rect">
            <a:avLst/>
          </a:prstGeom>
          <a:noFill/>
        </p:spPr>
        <p:txBody>
          <a:bodyPr wrap="square" rtlCol="0">
            <a:spAutoFit/>
          </a:bodyPr>
          <a:lstStyle/>
          <a:p>
            <a:r>
              <a:rPr lang="fr-FR" sz="2400" b="1" dirty="0">
                <a:solidFill>
                  <a:schemeClr val="accent1">
                    <a:lumMod val="75000"/>
                  </a:schemeClr>
                </a:solidFill>
                <a:latin typeface="Garamond" panose="02020404030301010803" pitchFamily="18" charset="0"/>
              </a:rPr>
              <a:t>Présomption d’imputabilité</a:t>
            </a:r>
          </a:p>
        </p:txBody>
      </p:sp>
    </p:spTree>
    <p:extLst>
      <p:ext uri="{BB962C8B-B14F-4D97-AF65-F5344CB8AC3E}">
        <p14:creationId xmlns:p14="http://schemas.microsoft.com/office/powerpoint/2010/main" val="2806609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889517"/>
          </a:xfrm>
          <a:solidFill>
            <a:schemeClr val="accent1">
              <a:lumMod val="40000"/>
              <a:lumOff val="60000"/>
            </a:schemeClr>
          </a:solidFill>
        </p:spPr>
        <p:txBody>
          <a:bodyPr>
            <a:normAutofit/>
          </a:bodyPr>
          <a:lstStyle/>
          <a:p>
            <a:pPr algn="ctr"/>
            <a:r>
              <a:rPr lang="fr-FR" sz="2000" dirty="0">
                <a:ln w="0"/>
                <a:solidFill>
                  <a:prstClr val="black"/>
                </a:solidFill>
                <a:latin typeface="Garamond" panose="02020404030301010803" pitchFamily="18" charset="0"/>
              </a:rPr>
              <a:t>Il s’agit d’une maladie professionnelle</a:t>
            </a:r>
            <a:br>
              <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Sous-titre 2">
            <a:extLst>
              <a:ext uri="{FF2B5EF4-FFF2-40B4-BE49-F238E27FC236}">
                <a16:creationId xmlns:a16="http://schemas.microsoft.com/office/drawing/2014/main" id="{358A90E4-EAAF-A188-4C85-1800B2AC40AE}"/>
              </a:ext>
            </a:extLst>
          </p:cNvPr>
          <p:cNvSpPr txBox="1">
            <a:spLocks/>
          </p:cNvSpPr>
          <p:nvPr/>
        </p:nvSpPr>
        <p:spPr>
          <a:xfrm>
            <a:off x="765110" y="2608244"/>
            <a:ext cx="9902890" cy="352697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dirty="0">
                <a:latin typeface="Garamond" panose="02020404030301010803" pitchFamily="18" charset="0"/>
                <a:ea typeface="Calibri" panose="020F0502020204030204" pitchFamily="34" charset="0"/>
              </a:rPr>
              <a:t>Après réception de la déclaration écrite de l’agent accompagnée d’un certificat médical constant les lésions, la pathologie</a:t>
            </a:r>
          </a:p>
          <a:p>
            <a:pPr marL="0" indent="0">
              <a:buNone/>
            </a:pPr>
            <a:r>
              <a:rPr lang="fr-FR" sz="1800" u="sng" dirty="0">
                <a:solidFill>
                  <a:srgbClr val="000000"/>
                </a:solidFill>
                <a:latin typeface="Garamond" panose="02020404030301010803" pitchFamily="18" charset="0"/>
                <a:ea typeface="Calibri" panose="020F0502020204030204" pitchFamily="34" charset="0"/>
              </a:rPr>
              <a:t>Comment faire? </a:t>
            </a: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Vérifier</a:t>
            </a:r>
            <a:r>
              <a:rPr lang="fr-FR" sz="1800" dirty="0">
                <a:solidFill>
                  <a:srgbClr val="000000"/>
                </a:solidFill>
                <a:latin typeface="Garamond" panose="02020404030301010803" pitchFamily="18" charset="0"/>
                <a:ea typeface="Calibri" panose="020F0502020204030204" pitchFamily="34" charset="0"/>
              </a:rPr>
              <a:t> si les délais de transmission de déclaration sont respectés par l’agent </a:t>
            </a: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Solliciter</a:t>
            </a:r>
            <a:r>
              <a:rPr lang="fr-FR" sz="1800" dirty="0">
                <a:solidFill>
                  <a:srgbClr val="000000"/>
                </a:solidFill>
                <a:latin typeface="Garamond" panose="02020404030301010803" pitchFamily="18" charset="0"/>
                <a:ea typeface="Calibri" panose="020F0502020204030204" pitchFamily="34" charset="0"/>
              </a:rPr>
              <a:t> le responsable hiérarchique, l’assistant de prévention, pour recenser l’ensemble des informations nécessaires afin de vérifier le lien éventuel entre le travail et la maladie :</a:t>
            </a:r>
          </a:p>
          <a:p>
            <a:pPr lvl="1">
              <a:buFont typeface="Wingdings" panose="05000000000000000000" pitchFamily="2" charset="2"/>
              <a:buChar char="§"/>
            </a:pPr>
            <a:r>
              <a:rPr lang="fr-FR" sz="1700" dirty="0">
                <a:solidFill>
                  <a:srgbClr val="000000"/>
                </a:solidFill>
                <a:latin typeface="Garamond" panose="02020404030301010803" pitchFamily="18" charset="0"/>
                <a:ea typeface="Calibri" panose="020F0502020204030204" pitchFamily="34" charset="0"/>
              </a:rPr>
              <a:t>Conditions de travail</a:t>
            </a:r>
          </a:p>
          <a:p>
            <a:pPr lvl="1">
              <a:buFont typeface="Wingdings" panose="05000000000000000000" pitchFamily="2" charset="2"/>
              <a:buChar char="§"/>
            </a:pPr>
            <a:r>
              <a:rPr lang="fr-FR" sz="1700" dirty="0">
                <a:solidFill>
                  <a:srgbClr val="000000"/>
                </a:solidFill>
                <a:latin typeface="Garamond" panose="02020404030301010803" pitchFamily="18" charset="0"/>
                <a:ea typeface="Calibri" panose="020F0502020204030204" pitchFamily="34" charset="0"/>
              </a:rPr>
              <a:t>Matériel utilisé</a:t>
            </a:r>
          </a:p>
          <a:p>
            <a:pPr lvl="1">
              <a:buFont typeface="Wingdings" panose="05000000000000000000" pitchFamily="2" charset="2"/>
              <a:buChar char="§"/>
            </a:pPr>
            <a:r>
              <a:rPr lang="fr-FR" sz="1700" dirty="0">
                <a:solidFill>
                  <a:srgbClr val="000000"/>
                </a:solidFill>
                <a:latin typeface="Garamond" panose="02020404030301010803" pitchFamily="18" charset="0"/>
                <a:ea typeface="Calibri" panose="020F0502020204030204" pitchFamily="34" charset="0"/>
              </a:rPr>
              <a:t>temps d’exposition au risque</a:t>
            </a:r>
          </a:p>
          <a:p>
            <a:pPr lvl="1">
              <a:buFont typeface="Wingdings" panose="05000000000000000000" pitchFamily="2" charset="2"/>
              <a:buChar char="§"/>
            </a:pPr>
            <a:r>
              <a:rPr lang="fr-FR" sz="1700" dirty="0">
                <a:solidFill>
                  <a:srgbClr val="000000"/>
                </a:solidFill>
                <a:latin typeface="Garamond" panose="02020404030301010803" pitchFamily="18" charset="0"/>
                <a:ea typeface="Calibri" panose="020F0502020204030204" pitchFamily="34" charset="0"/>
              </a:rPr>
              <a:t>Mode d’exécution des missions</a:t>
            </a:r>
          </a:p>
          <a:p>
            <a:pPr lvl="1">
              <a:buFont typeface="Wingdings" panose="05000000000000000000" pitchFamily="2" charset="2"/>
              <a:buChar char="§"/>
            </a:pPr>
            <a:r>
              <a:rPr lang="fr-FR" sz="1700" dirty="0">
                <a:latin typeface="Garamond" panose="02020404030301010803" pitchFamily="18" charset="0"/>
                <a:ea typeface="Calibri" panose="020F0502020204030204" pitchFamily="34" charset="0"/>
              </a:rPr>
              <a:t>…</a:t>
            </a:r>
            <a:endParaRPr lang="fr-FR" sz="1700" dirty="0">
              <a:solidFill>
                <a:srgbClr val="000000"/>
              </a:solidFill>
              <a:latin typeface="Garamond" panose="02020404030301010803" pitchFamily="18"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Transmettre</a:t>
            </a:r>
            <a:r>
              <a:rPr lang="fr-FR" sz="1800" dirty="0">
                <a:solidFill>
                  <a:srgbClr val="000000"/>
                </a:solidFill>
                <a:latin typeface="Garamond" panose="02020404030301010803" pitchFamily="18" charset="0"/>
                <a:ea typeface="Calibri" panose="020F0502020204030204" pitchFamily="34" charset="0"/>
              </a:rPr>
              <a:t> la déclaration de maladie professionnelle </a:t>
            </a:r>
            <a:r>
              <a:rPr lang="fr-FR" sz="1800" b="1" dirty="0">
                <a:solidFill>
                  <a:srgbClr val="000000"/>
                </a:solidFill>
                <a:latin typeface="Garamond" panose="02020404030301010803" pitchFamily="18" charset="0"/>
                <a:ea typeface="Calibri" panose="020F0502020204030204" pitchFamily="34" charset="0"/>
              </a:rPr>
              <a:t>au Médecin du travail </a:t>
            </a:r>
            <a:r>
              <a:rPr lang="fr-FR" sz="1800" dirty="0">
                <a:solidFill>
                  <a:srgbClr val="000000"/>
                </a:solidFill>
                <a:latin typeface="Garamond" panose="02020404030301010803" pitchFamily="18" charset="0"/>
                <a:ea typeface="Calibri" panose="020F0502020204030204" pitchFamily="34" charset="0"/>
              </a:rPr>
              <a:t>pour confirmation ou non si la pathologie remplit les critères des tableaux des maladies professionnelles</a:t>
            </a:r>
            <a:endParaRPr lang="fr-FR" sz="1800" dirty="0">
              <a:latin typeface="Garamond" panose="02020404030301010803" pitchFamily="18" charset="0"/>
              <a:ea typeface="Calibri" panose="020F0502020204030204" pitchFamily="34" charset="0"/>
            </a:endParaRPr>
          </a:p>
          <a:p>
            <a:endParaRPr lang="fr-FR" sz="1800" dirty="0">
              <a:latin typeface="Garamond" panose="02020404030301010803" pitchFamily="18" charset="0"/>
              <a:ea typeface="Calibri" panose="020F0502020204030204" pitchFamily="34" charset="0"/>
            </a:endParaRPr>
          </a:p>
          <a:p>
            <a:pPr marL="0" indent="0">
              <a:buNone/>
            </a:pPr>
            <a:endParaRPr lang="fr-FR" dirty="0">
              <a:latin typeface="Garamond" panose="02020404030301010803" pitchFamily="18" charset="0"/>
            </a:endParaRPr>
          </a:p>
        </p:txBody>
      </p:sp>
      <p:sp>
        <p:nvSpPr>
          <p:cNvPr id="7" name="ZoneTexte 6">
            <a:extLst>
              <a:ext uri="{FF2B5EF4-FFF2-40B4-BE49-F238E27FC236}">
                <a16:creationId xmlns:a16="http://schemas.microsoft.com/office/drawing/2014/main" id="{18297882-EAED-CEA6-EE2D-44F13B949EFD}"/>
              </a:ext>
            </a:extLst>
          </p:cNvPr>
          <p:cNvSpPr txBox="1"/>
          <p:nvPr/>
        </p:nvSpPr>
        <p:spPr>
          <a:xfrm>
            <a:off x="7614997" y="3045546"/>
            <a:ext cx="2361590" cy="646331"/>
          </a:xfrm>
          <a:prstGeom prst="rect">
            <a:avLst/>
          </a:prstGeom>
          <a:solidFill>
            <a:srgbClr val="FF0000"/>
          </a:solidFill>
        </p:spPr>
        <p:txBody>
          <a:bodyPr wrap="square" rtlCol="0">
            <a:spAutoFit/>
          </a:bodyPr>
          <a:lstStyle/>
          <a:p>
            <a:r>
              <a:rPr lang="fr-FR" b="1" dirty="0">
                <a:solidFill>
                  <a:schemeClr val="bg1"/>
                </a:solidFill>
                <a:latin typeface="Garamond" panose="02020404030301010803" pitchFamily="18" charset="0"/>
                <a:hlinkClick r:id="rId4" action="ppaction://hlinksldjump">
                  <a:extLst>
                    <a:ext uri="{A12FA001-AC4F-418D-AE19-62706E023703}">
                      <ahyp:hlinkClr xmlns:ahyp="http://schemas.microsoft.com/office/drawing/2018/hyperlinkcolor" val="tx"/>
                    </a:ext>
                  </a:extLst>
                </a:hlinkClick>
              </a:rPr>
              <a:t>Délais de déclaration et d’instruction</a:t>
            </a:r>
            <a:endParaRPr lang="fr-FR" b="1" dirty="0">
              <a:solidFill>
                <a:schemeClr val="bg1"/>
              </a:solidFill>
              <a:latin typeface="Garamond" panose="02020404030301010803" pitchFamily="18" charset="0"/>
            </a:endParaRPr>
          </a:p>
        </p:txBody>
      </p:sp>
      <p:sp>
        <p:nvSpPr>
          <p:cNvPr id="8" name="Flèche : droite 7">
            <a:extLst>
              <a:ext uri="{FF2B5EF4-FFF2-40B4-BE49-F238E27FC236}">
                <a16:creationId xmlns:a16="http://schemas.microsoft.com/office/drawing/2014/main" id="{0A733C7C-D256-9C9A-8DD5-4F136BCEB114}"/>
              </a:ext>
            </a:extLst>
          </p:cNvPr>
          <p:cNvSpPr/>
          <p:nvPr/>
        </p:nvSpPr>
        <p:spPr>
          <a:xfrm>
            <a:off x="9524139" y="54827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5"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sp>
        <p:nvSpPr>
          <p:cNvPr id="10" name="Ellipse 9"/>
          <p:cNvSpPr/>
          <p:nvPr/>
        </p:nvSpPr>
        <p:spPr>
          <a:xfrm>
            <a:off x="5110336" y="1531203"/>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6" action="ppaction://hlinksldjump"/>
              </a:rPr>
              <a:t>Définition Maladie Professionnelle</a:t>
            </a:r>
            <a:endParaRPr lang="fr-FR" dirty="0">
              <a:latin typeface="Garamond" panose="02020404030301010803" pitchFamily="18" charset="0"/>
            </a:endParaRPr>
          </a:p>
        </p:txBody>
      </p:sp>
      <p:sp>
        <p:nvSpPr>
          <p:cNvPr id="3" name="ZoneTexte 2">
            <a:extLst>
              <a:ext uri="{FF2B5EF4-FFF2-40B4-BE49-F238E27FC236}">
                <a16:creationId xmlns:a16="http://schemas.microsoft.com/office/drawing/2014/main" id="{883B7CED-16F1-09EF-F3E9-F4C3B376637F}"/>
              </a:ext>
            </a:extLst>
          </p:cNvPr>
          <p:cNvSpPr txBox="1"/>
          <p:nvPr/>
        </p:nvSpPr>
        <p:spPr>
          <a:xfrm>
            <a:off x="3435220" y="6010275"/>
            <a:ext cx="4562669" cy="646331"/>
          </a:xfrm>
          <a:prstGeom prst="rect">
            <a:avLst/>
          </a:prstGeom>
          <a:noFill/>
        </p:spPr>
        <p:txBody>
          <a:bodyPr wrap="square" rtlCol="0">
            <a:spAutoFit/>
          </a:bodyPr>
          <a:lstStyle/>
          <a:p>
            <a:r>
              <a:rPr lang="fr-FR" dirty="0">
                <a:latin typeface="Garamond" panose="02020404030301010803" pitchFamily="18" charset="0"/>
              </a:rPr>
              <a:t>Pour complément vous pouvez consulter le </a:t>
            </a:r>
            <a:r>
              <a:rPr lang="fr-FR" sz="1800" dirty="0">
                <a:solidFill>
                  <a:srgbClr val="000000"/>
                </a:solidFill>
                <a:latin typeface="Garamond" panose="02020404030301010803" pitchFamily="18" charset="0"/>
                <a:ea typeface="Calibri" panose="020F0502020204030204" pitchFamily="34" charset="0"/>
                <a:hlinkClick r:id="rId7"/>
              </a:rPr>
              <a:t>bulletin actualité statutaire CITIS</a:t>
            </a:r>
            <a:endParaRPr lang="fr-FR" dirty="0">
              <a:latin typeface="Garamond" panose="02020404030301010803" pitchFamily="18" charset="0"/>
            </a:endParaRPr>
          </a:p>
        </p:txBody>
      </p:sp>
    </p:spTree>
    <p:extLst>
      <p:ext uri="{BB962C8B-B14F-4D97-AF65-F5344CB8AC3E}">
        <p14:creationId xmlns:p14="http://schemas.microsoft.com/office/powerpoint/2010/main" val="196928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14757"/>
            <a:ext cx="8238460" cy="889517"/>
          </a:xfrm>
          <a:solidFill>
            <a:schemeClr val="accent1">
              <a:lumMod val="40000"/>
              <a:lumOff val="60000"/>
            </a:schemeClr>
          </a:solidFill>
        </p:spPr>
        <p:txBody>
          <a:bodyPr>
            <a:normAutofit/>
          </a:bodyPr>
          <a:lstStyle/>
          <a:p>
            <a:pPr algn="ctr"/>
            <a:r>
              <a:rPr lang="fr-FR" sz="2000" dirty="0">
                <a:ln w="0"/>
                <a:solidFill>
                  <a:prstClr val="black"/>
                </a:solidFill>
                <a:latin typeface="Garamond" panose="02020404030301010803" pitchFamily="18" charset="0"/>
              </a:rPr>
              <a:t>Il s’agit d’une maladie professionnelle</a:t>
            </a:r>
            <a:br>
              <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5" name="Titre 1">
            <a:extLst>
              <a:ext uri="{FF2B5EF4-FFF2-40B4-BE49-F238E27FC236}">
                <a16:creationId xmlns:a16="http://schemas.microsoft.com/office/drawing/2014/main" id="{E4D0C8CF-8C2D-EA81-F827-04D18FD56BFE}"/>
              </a:ext>
            </a:extLst>
          </p:cNvPr>
          <p:cNvSpPr txBox="1">
            <a:spLocks/>
          </p:cNvSpPr>
          <p:nvPr/>
        </p:nvSpPr>
        <p:spPr>
          <a:xfrm>
            <a:off x="1403681" y="1441659"/>
            <a:ext cx="10357683" cy="7501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fr-FR" sz="2000" dirty="0">
                <a:latin typeface="Garamond" panose="02020404030301010803" pitchFamily="18" charset="0"/>
                <a:ea typeface="Calibri" panose="020F0502020204030204" pitchFamily="34" charset="0"/>
              </a:rPr>
            </a:br>
            <a:r>
              <a:rPr lang="fr-FR" sz="2800" b="1" dirty="0">
                <a:solidFill>
                  <a:srgbClr val="000000"/>
                </a:solidFill>
                <a:latin typeface="Garamond" panose="02020404030301010803" pitchFamily="18" charset="0"/>
                <a:ea typeface="Calibri" panose="020F0502020204030204" pitchFamily="34" charset="0"/>
              </a:rPr>
              <a:t>L’enquête administrative </a:t>
            </a:r>
            <a:r>
              <a:rPr lang="fr-FR" sz="2800" dirty="0">
                <a:solidFill>
                  <a:srgbClr val="000000"/>
                </a:solidFill>
                <a:latin typeface="Garamond" panose="02020404030301010803" pitchFamily="18" charset="0"/>
                <a:ea typeface="Calibri" panose="020F0502020204030204" pitchFamily="34" charset="0"/>
              </a:rPr>
              <a:t>(</a:t>
            </a:r>
            <a:r>
              <a:rPr lang="fr-FR" sz="2800" dirty="0">
                <a:solidFill>
                  <a:srgbClr val="000000"/>
                </a:solidFill>
                <a:latin typeface="Garamond" panose="02020404030301010803" pitchFamily="18" charset="0"/>
                <a:ea typeface="Calibri" panose="020F0502020204030204" pitchFamily="34" charset="0"/>
                <a:hlinkClick r:id="rId4"/>
              </a:rPr>
              <a:t>Annexe 13 de la base documentaire</a:t>
            </a:r>
            <a:r>
              <a:rPr lang="fr-FR" sz="2800" dirty="0">
                <a:solidFill>
                  <a:srgbClr val="000000"/>
                </a:solidFill>
                <a:latin typeface="Garamond" panose="02020404030301010803" pitchFamily="18" charset="0"/>
                <a:ea typeface="Calibri" panose="020F0502020204030204" pitchFamily="34" charset="0"/>
              </a:rPr>
              <a:t>)</a:t>
            </a:r>
            <a:endParaRPr lang="fr-FR" sz="2800" dirty="0">
              <a:latin typeface="Garamond" panose="02020404030301010803" pitchFamily="18" charset="0"/>
              <a:ea typeface="Calibri" panose="020F0502020204030204" pitchFamily="34" charset="0"/>
            </a:endParaRPr>
          </a:p>
          <a:p>
            <a:endParaRPr lang="fr-FR" sz="2800" dirty="0">
              <a:latin typeface="Garamond" panose="02020404030301010803" pitchFamily="18" charset="0"/>
            </a:endParaRPr>
          </a:p>
        </p:txBody>
      </p:sp>
      <p:sp>
        <p:nvSpPr>
          <p:cNvPr id="6" name="Sous-titre 2">
            <a:extLst>
              <a:ext uri="{FF2B5EF4-FFF2-40B4-BE49-F238E27FC236}">
                <a16:creationId xmlns:a16="http://schemas.microsoft.com/office/drawing/2014/main" id="{C6ABF983-62A0-0512-2F07-9F0CA2A82101}"/>
              </a:ext>
            </a:extLst>
          </p:cNvPr>
          <p:cNvSpPr txBox="1">
            <a:spLocks/>
          </p:cNvSpPr>
          <p:nvPr/>
        </p:nvSpPr>
        <p:spPr>
          <a:xfrm>
            <a:off x="852880" y="2230396"/>
            <a:ext cx="9700470" cy="185467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u="sng" dirty="0">
                <a:solidFill>
                  <a:srgbClr val="000000"/>
                </a:solidFill>
                <a:latin typeface="Garamond" panose="02020404030301010803" pitchFamily="18" charset="0"/>
                <a:ea typeface="Calibri" panose="020F0502020204030204" pitchFamily="34" charset="0"/>
              </a:rPr>
              <a:t>Dans quel but?</a:t>
            </a:r>
            <a:endParaRPr lang="fr-FR" sz="1800" dirty="0">
              <a:latin typeface="Garamond" panose="02020404030301010803" pitchFamily="18"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-Vérifier l’imputabilité ou non au service</a:t>
            </a:r>
            <a:endParaRPr lang="fr-FR" sz="1800" dirty="0">
              <a:latin typeface="Garamond" panose="02020404030301010803" pitchFamily="18"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-Apporter les arguments de non imputabilité au service </a:t>
            </a:r>
          </a:p>
          <a:p>
            <a:pPr marL="0" indent="0">
              <a:buNone/>
            </a:pPr>
            <a:r>
              <a:rPr lang="fr-FR" sz="1800" dirty="0">
                <a:solidFill>
                  <a:srgbClr val="000000"/>
                </a:solidFill>
                <a:latin typeface="Garamond" panose="02020404030301010803" pitchFamily="18" charset="0"/>
                <a:ea typeface="Calibri" panose="020F0502020204030204" pitchFamily="34" charset="0"/>
              </a:rPr>
              <a:t>-Confirmer ou infirmer l’exposition au risque de contracter une maladie en lien avec l’activité professionnelle pour une maladie professionnelle, les tâches effectuées sont elles la cause directe de la pathologie</a:t>
            </a:r>
            <a:endParaRPr lang="fr-FR" sz="1800" dirty="0">
              <a:latin typeface="Garamond" panose="02020404030301010803" pitchFamily="18" charset="0"/>
              <a:ea typeface="Calibri" panose="020F0502020204030204" pitchFamily="34" charset="0"/>
            </a:endParaRPr>
          </a:p>
          <a:p>
            <a:endParaRPr lang="fr-FR" dirty="0">
              <a:latin typeface="Garamond" panose="02020404030301010803" pitchFamily="18" charset="0"/>
            </a:endParaRPr>
          </a:p>
        </p:txBody>
      </p:sp>
      <p:sp>
        <p:nvSpPr>
          <p:cNvPr id="8" name="ZoneTexte 7">
            <a:extLst>
              <a:ext uri="{FF2B5EF4-FFF2-40B4-BE49-F238E27FC236}">
                <a16:creationId xmlns:a16="http://schemas.microsoft.com/office/drawing/2014/main" id="{E4EC901A-4D19-3611-7C12-F16E9F894E0C}"/>
              </a:ext>
            </a:extLst>
          </p:cNvPr>
          <p:cNvSpPr txBox="1"/>
          <p:nvPr/>
        </p:nvSpPr>
        <p:spPr>
          <a:xfrm>
            <a:off x="852880" y="4106112"/>
            <a:ext cx="9594027" cy="2031325"/>
          </a:xfrm>
          <a:prstGeom prst="rect">
            <a:avLst/>
          </a:prstGeom>
          <a:noFill/>
          <a:ln>
            <a:noFill/>
          </a:ln>
        </p:spPr>
        <p:txBody>
          <a:bodyPr wrap="square" rtlCol="0">
            <a:spAutoFit/>
          </a:bodyPr>
          <a:lstStyle/>
          <a:p>
            <a:r>
              <a:rPr lang="fr-FR" sz="1800" u="sng" dirty="0">
                <a:solidFill>
                  <a:srgbClr val="000000"/>
                </a:solidFill>
                <a:effectLst/>
                <a:latin typeface="Garamond" panose="02020404030301010803" pitchFamily="18" charset="0"/>
                <a:ea typeface="Calibri" panose="020F0502020204030204" pitchFamily="34" charset="0"/>
              </a:rPr>
              <a:t>Que faire avec cette enquête?</a:t>
            </a:r>
            <a:endParaRPr lang="fr-FR" sz="1800" dirty="0">
              <a:effectLst/>
              <a:latin typeface="Garamond" panose="02020404030301010803" pitchFamily="18" charset="0"/>
              <a:ea typeface="Calibri" panose="020F0502020204030204" pitchFamily="34" charset="0"/>
            </a:endParaRPr>
          </a:p>
          <a:p>
            <a:pPr algn="l"/>
            <a:r>
              <a:rPr lang="fr-FR" sz="1800" dirty="0">
                <a:solidFill>
                  <a:srgbClr val="000000"/>
                </a:solidFill>
                <a:effectLst/>
                <a:latin typeface="Garamond" panose="02020404030301010803" pitchFamily="18" charset="0"/>
                <a:ea typeface="Calibri" panose="020F0502020204030204" pitchFamily="34" charset="0"/>
              </a:rPr>
              <a:t>-Transmettre l’enquête et la déclaration au médecin du travail</a:t>
            </a:r>
            <a:r>
              <a:rPr lang="fr-FR" sz="1800" b="1" dirty="0">
                <a:solidFill>
                  <a:srgbClr val="FF0000"/>
                </a:solidFill>
                <a:effectLst/>
                <a:latin typeface="Garamond" panose="02020404030301010803" pitchFamily="18" charset="0"/>
                <a:ea typeface="Calibri" panose="020F0502020204030204" pitchFamily="34" charset="0"/>
              </a:rPr>
              <a:t>*</a:t>
            </a:r>
            <a:endParaRPr lang="fr-FR" sz="1800" dirty="0">
              <a:solidFill>
                <a:srgbClr val="000000"/>
              </a:solidFill>
              <a:effectLst/>
              <a:latin typeface="Garamond" panose="02020404030301010803" pitchFamily="18" charset="0"/>
              <a:ea typeface="Calibri" panose="020F0502020204030204" pitchFamily="34" charset="0"/>
            </a:endParaRPr>
          </a:p>
          <a:p>
            <a:pPr algn="l"/>
            <a:r>
              <a:rPr lang="fr-FR" sz="1800" dirty="0">
                <a:solidFill>
                  <a:srgbClr val="000000"/>
                </a:solidFill>
                <a:effectLst/>
                <a:latin typeface="Garamond" panose="02020404030301010803" pitchFamily="18" charset="0"/>
                <a:ea typeface="Calibri" panose="020F0502020204030204" pitchFamily="34" charset="0"/>
              </a:rPr>
              <a:t>-Mandater une expertise médicale pour confirmer ou infirmer </a:t>
            </a:r>
            <a:r>
              <a:rPr lang="fr-FR" dirty="0">
                <a:solidFill>
                  <a:srgbClr val="000000"/>
                </a:solidFill>
                <a:latin typeface="Garamond" panose="02020404030301010803" pitchFamily="18" charset="0"/>
                <a:ea typeface="Calibri" panose="020F0502020204030204" pitchFamily="34" charset="0"/>
              </a:rPr>
              <a:t>si la pathologie répond aux critères des tableaux des maladies professionnelles</a:t>
            </a:r>
            <a:r>
              <a:rPr lang="fr-FR" sz="1800" dirty="0">
                <a:solidFill>
                  <a:srgbClr val="000000"/>
                </a:solidFill>
                <a:effectLst/>
                <a:latin typeface="Garamond" panose="02020404030301010803" pitchFamily="18" charset="0"/>
                <a:ea typeface="Calibri" panose="020F0502020204030204" pitchFamily="34" charset="0"/>
              </a:rPr>
              <a:t>, vérifier un état antérieur</a:t>
            </a:r>
            <a:endParaRPr lang="fr-FR" sz="1800" dirty="0">
              <a:effectLst/>
              <a:latin typeface="Garamond" panose="02020404030301010803" pitchFamily="18" charset="0"/>
              <a:ea typeface="Calibri" panose="020F0502020204030204" pitchFamily="34" charset="0"/>
            </a:endParaRPr>
          </a:p>
          <a:p>
            <a:r>
              <a:rPr lang="fr-FR" sz="1800" dirty="0">
                <a:solidFill>
                  <a:srgbClr val="000000"/>
                </a:solidFill>
                <a:effectLst/>
                <a:latin typeface="Garamond" panose="02020404030301010803" pitchFamily="18" charset="0"/>
                <a:ea typeface="Calibri" panose="020F0502020204030204" pitchFamily="34" charset="0"/>
              </a:rPr>
              <a:t>- Si </a:t>
            </a:r>
            <a:r>
              <a:rPr lang="fr-FR" dirty="0">
                <a:solidFill>
                  <a:srgbClr val="000000"/>
                </a:solidFill>
                <a:latin typeface="Garamond" panose="02020404030301010803" pitchFamily="18" charset="0"/>
                <a:ea typeface="Calibri" panose="020F0502020204030204" pitchFamily="34" charset="0"/>
              </a:rPr>
              <a:t>avis favorable du médecin agréé et accord de la collectivité = p</a:t>
            </a:r>
            <a:r>
              <a:rPr lang="fr-FR" sz="1800" dirty="0">
                <a:solidFill>
                  <a:srgbClr val="000000"/>
                </a:solidFill>
                <a:effectLst/>
                <a:latin typeface="Garamond" panose="02020404030301010803" pitchFamily="18" charset="0"/>
                <a:ea typeface="Calibri" panose="020F0502020204030204" pitchFamily="34" charset="0"/>
              </a:rPr>
              <a:t>rendre une décision par arrêté.</a:t>
            </a:r>
            <a:endParaRPr lang="fr-FR" sz="1800" dirty="0">
              <a:effectLst/>
              <a:latin typeface="Garamond" panose="02020404030301010803" pitchFamily="18" charset="0"/>
              <a:ea typeface="Calibri" panose="020F0502020204030204" pitchFamily="34" charset="0"/>
            </a:endParaRPr>
          </a:p>
          <a:p>
            <a:pPr algn="l"/>
            <a:r>
              <a:rPr lang="fr-FR" sz="1800" dirty="0">
                <a:solidFill>
                  <a:srgbClr val="000000"/>
                </a:solidFill>
                <a:effectLst/>
                <a:latin typeface="Garamond" panose="02020404030301010803" pitchFamily="18" charset="0"/>
                <a:ea typeface="Calibri" panose="020F0502020204030204" pitchFamily="34" charset="0"/>
              </a:rPr>
              <a:t>- Si avis défavorable du médecin et doute de la collectivité, saisir le conseil médical formation plénière</a:t>
            </a:r>
            <a:endParaRPr lang="fr-FR" sz="1800" dirty="0">
              <a:effectLst/>
              <a:latin typeface="Garamond" panose="02020404030301010803" pitchFamily="18" charset="0"/>
              <a:ea typeface="Calibri" panose="020F0502020204030204" pitchFamily="34" charset="0"/>
            </a:endParaRPr>
          </a:p>
          <a:p>
            <a:endParaRPr lang="fr-FR" dirty="0">
              <a:latin typeface="Garamond" panose="02020404030301010803" pitchFamily="18" charset="0"/>
            </a:endParaRPr>
          </a:p>
        </p:txBody>
      </p:sp>
      <p:sp>
        <p:nvSpPr>
          <p:cNvPr id="10" name="ZoneTexte 9">
            <a:extLst>
              <a:ext uri="{FF2B5EF4-FFF2-40B4-BE49-F238E27FC236}">
                <a16:creationId xmlns:a16="http://schemas.microsoft.com/office/drawing/2014/main" id="{48C431B8-A8A9-77F3-3512-1A201F02CCE2}"/>
              </a:ext>
            </a:extLst>
          </p:cNvPr>
          <p:cNvSpPr txBox="1"/>
          <p:nvPr/>
        </p:nvSpPr>
        <p:spPr>
          <a:xfrm>
            <a:off x="9269835" y="6329385"/>
            <a:ext cx="1283515" cy="369332"/>
          </a:xfrm>
          <a:prstGeom prst="rect">
            <a:avLst/>
          </a:prstGeom>
          <a:noFill/>
        </p:spPr>
        <p:txBody>
          <a:bodyPr wrap="square" rtlCol="0">
            <a:spAutoFit/>
          </a:bodyPr>
          <a:lstStyle/>
          <a:p>
            <a:r>
              <a:rPr lang="fr-FR" sz="1800" b="1" dirty="0">
                <a:solidFill>
                  <a:srgbClr val="FF0000"/>
                </a:solidFill>
                <a:effectLst/>
                <a:latin typeface="Garamond" panose="02020404030301010803" pitchFamily="18" charset="0"/>
                <a:ea typeface="Calibri" panose="020F0502020204030204" pitchFamily="34" charset="0"/>
              </a:rPr>
              <a:t>* </a:t>
            </a:r>
            <a:r>
              <a:rPr lang="fr-FR" sz="1400" b="1" dirty="0">
                <a:solidFill>
                  <a:srgbClr val="FF0000"/>
                </a:solidFill>
                <a:effectLst/>
                <a:latin typeface="Garamond" panose="02020404030301010803" pitchFamily="18" charset="0"/>
                <a:ea typeface="Calibri" panose="020F0502020204030204" pitchFamily="34" charset="0"/>
              </a:rPr>
              <a:t>obligatoire</a:t>
            </a:r>
            <a:endParaRPr lang="fr-FR" sz="1400" dirty="0"/>
          </a:p>
        </p:txBody>
      </p:sp>
      <p:sp>
        <p:nvSpPr>
          <p:cNvPr id="13" name="Ellipse 12">
            <a:extLst>
              <a:ext uri="{FF2B5EF4-FFF2-40B4-BE49-F238E27FC236}">
                <a16:creationId xmlns:a16="http://schemas.microsoft.com/office/drawing/2014/main" id="{E14C3AB8-108D-AA4D-FC4B-93128C52247B}"/>
              </a:ext>
            </a:extLst>
          </p:cNvPr>
          <p:cNvSpPr/>
          <p:nvPr/>
        </p:nvSpPr>
        <p:spPr>
          <a:xfrm>
            <a:off x="10360403" y="4393060"/>
            <a:ext cx="1753299" cy="93117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5" action="ppaction://hlinksldjump">
                  <a:extLst>
                    <a:ext uri="{A12FA001-AC4F-418D-AE19-62706E023703}">
                      <ahyp:hlinkClr xmlns:ahyp="http://schemas.microsoft.com/office/drawing/2018/hyperlinkcolor" val="tx"/>
                    </a:ext>
                  </a:extLst>
                </a:hlinkClick>
              </a:rPr>
              <a:t>Mandater une expertise</a:t>
            </a:r>
            <a:endParaRPr lang="fr-FR" dirty="0">
              <a:solidFill>
                <a:schemeClr val="tx1"/>
              </a:solidFill>
              <a:latin typeface="Garamond" panose="02020404030301010803" pitchFamily="18" charset="0"/>
            </a:endParaRPr>
          </a:p>
        </p:txBody>
      </p:sp>
      <p:sp>
        <p:nvSpPr>
          <p:cNvPr id="14" name="ZoneTexte 13">
            <a:extLst>
              <a:ext uri="{FF2B5EF4-FFF2-40B4-BE49-F238E27FC236}">
                <a16:creationId xmlns:a16="http://schemas.microsoft.com/office/drawing/2014/main" id="{A9484138-D003-A503-E86E-6C9B5A9EDADA}"/>
              </a:ext>
            </a:extLst>
          </p:cNvPr>
          <p:cNvSpPr txBox="1"/>
          <p:nvPr/>
        </p:nvSpPr>
        <p:spPr>
          <a:xfrm>
            <a:off x="2105375" y="5986902"/>
            <a:ext cx="1862356" cy="369332"/>
          </a:xfrm>
          <a:prstGeom prst="rect">
            <a:avLst/>
          </a:prstGeom>
          <a:solidFill>
            <a:srgbClr val="FFCCFF"/>
          </a:solidFill>
        </p:spPr>
        <p:txBody>
          <a:bodyPr wrap="square" rtlCol="0">
            <a:spAutoFit/>
          </a:bodyPr>
          <a:lstStyle/>
          <a:p>
            <a:r>
              <a:rPr lang="fr-FR" dirty="0">
                <a:latin typeface="Garamond" panose="02020404030301010803" pitchFamily="18" charset="0"/>
                <a:hlinkClick r:id="rId6" action="ppaction://hlinksldjump"/>
              </a:rPr>
              <a:t>Comment faire ?</a:t>
            </a:r>
            <a:endParaRPr lang="fr-FR" dirty="0">
              <a:latin typeface="Garamond" panose="02020404030301010803" pitchFamily="18" charset="0"/>
            </a:endParaRPr>
          </a:p>
        </p:txBody>
      </p:sp>
      <p:cxnSp>
        <p:nvCxnSpPr>
          <p:cNvPr id="15" name="Connecteur droit avec flèche 14">
            <a:extLst>
              <a:ext uri="{FF2B5EF4-FFF2-40B4-BE49-F238E27FC236}">
                <a16:creationId xmlns:a16="http://schemas.microsoft.com/office/drawing/2014/main" id="{77FD2A1D-5586-27C4-C8DD-5583E0E793F2}"/>
              </a:ext>
            </a:extLst>
          </p:cNvPr>
          <p:cNvCxnSpPr/>
          <p:nvPr/>
        </p:nvCxnSpPr>
        <p:spPr>
          <a:xfrm flipV="1">
            <a:off x="2759716" y="5825786"/>
            <a:ext cx="0" cy="171079"/>
          </a:xfrm>
          <a:prstGeom prst="straightConnector1">
            <a:avLst/>
          </a:prstGeom>
          <a:ln w="76200">
            <a:solidFill>
              <a:srgbClr val="FFCCFF"/>
            </a:solidFill>
            <a:tailEnd type="triangle"/>
          </a:ln>
        </p:spPr>
        <p:style>
          <a:lnRef idx="1">
            <a:schemeClr val="accent1"/>
          </a:lnRef>
          <a:fillRef idx="0">
            <a:schemeClr val="accent1"/>
          </a:fillRef>
          <a:effectRef idx="0">
            <a:schemeClr val="accent1"/>
          </a:effectRef>
          <a:fontRef idx="minor">
            <a:schemeClr val="tx1"/>
          </a:fontRef>
        </p:style>
      </p:cxnSp>
      <p:sp>
        <p:nvSpPr>
          <p:cNvPr id="3" name="Flèche : droite 2">
            <a:extLst>
              <a:ext uri="{FF2B5EF4-FFF2-40B4-BE49-F238E27FC236}">
                <a16:creationId xmlns:a16="http://schemas.microsoft.com/office/drawing/2014/main" id="{6AE2AA08-EB58-7F55-A249-8936925124EF}"/>
              </a:ext>
            </a:extLst>
          </p:cNvPr>
          <p:cNvSpPr/>
          <p:nvPr/>
        </p:nvSpPr>
        <p:spPr>
          <a:xfrm>
            <a:off x="9993900" y="4718911"/>
            <a:ext cx="276837" cy="2600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 coins arrondis 3">
            <a:extLst>
              <a:ext uri="{FF2B5EF4-FFF2-40B4-BE49-F238E27FC236}">
                <a16:creationId xmlns:a16="http://schemas.microsoft.com/office/drawing/2014/main" id="{B16CEC3D-B684-65F5-7580-1EA744DB7163}"/>
              </a:ext>
            </a:extLst>
          </p:cNvPr>
          <p:cNvSpPr/>
          <p:nvPr/>
        </p:nvSpPr>
        <p:spPr>
          <a:xfrm>
            <a:off x="923732" y="4728620"/>
            <a:ext cx="3044000" cy="260058"/>
          </a:xfrm>
          <a:prstGeom prst="round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89782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5CF692-2CD0-736C-5481-BEB5BBEE13D8}"/>
              </a:ext>
            </a:extLst>
          </p:cNvPr>
          <p:cNvSpPr>
            <a:spLocks noGrp="1"/>
          </p:cNvSpPr>
          <p:nvPr>
            <p:ph type="title"/>
          </p:nvPr>
        </p:nvSpPr>
        <p:spPr>
          <a:xfrm>
            <a:off x="3376718" y="791267"/>
            <a:ext cx="7947870" cy="1140897"/>
          </a:xfrm>
        </p:spPr>
        <p:txBody>
          <a:bodyPr/>
          <a:lstStyle/>
          <a:p>
            <a:pPr algn="ctr"/>
            <a:r>
              <a:rPr lang="fr-FR" dirty="0">
                <a:latin typeface="Garamond" panose="02020404030301010803" pitchFamily="18" charset="0"/>
              </a:rPr>
              <a:t>Délais déclaration et instruction</a:t>
            </a:r>
          </a:p>
        </p:txBody>
      </p:sp>
      <p:sp>
        <p:nvSpPr>
          <p:cNvPr id="6" name="ZoneTexte 5">
            <a:extLst>
              <a:ext uri="{FF2B5EF4-FFF2-40B4-BE49-F238E27FC236}">
                <a16:creationId xmlns:a16="http://schemas.microsoft.com/office/drawing/2014/main" id="{5676E800-83FC-192E-7A7E-50A64239758D}"/>
              </a:ext>
            </a:extLst>
          </p:cNvPr>
          <p:cNvSpPr txBox="1"/>
          <p:nvPr/>
        </p:nvSpPr>
        <p:spPr>
          <a:xfrm>
            <a:off x="1415476" y="1813022"/>
            <a:ext cx="3288484" cy="369332"/>
          </a:xfrm>
          <a:prstGeom prst="rect">
            <a:avLst/>
          </a:prstGeom>
          <a:noFill/>
        </p:spPr>
        <p:txBody>
          <a:bodyPr wrap="square" rtlCol="0">
            <a:spAutoFit/>
          </a:bodyPr>
          <a:lstStyle/>
          <a:p>
            <a:r>
              <a:rPr lang="fr-FR" dirty="0">
                <a:latin typeface="Garamond" panose="02020404030301010803" pitchFamily="18" charset="0"/>
              </a:rPr>
              <a:t>Déclaration Agent CNRACL</a:t>
            </a:r>
          </a:p>
        </p:txBody>
      </p:sp>
      <p:sp>
        <p:nvSpPr>
          <p:cNvPr id="7" name="ZoneTexte 6">
            <a:extLst>
              <a:ext uri="{FF2B5EF4-FFF2-40B4-BE49-F238E27FC236}">
                <a16:creationId xmlns:a16="http://schemas.microsoft.com/office/drawing/2014/main" id="{A015CAF9-CB7E-3E47-2118-8A032B55ACC3}"/>
              </a:ext>
            </a:extLst>
          </p:cNvPr>
          <p:cNvSpPr txBox="1"/>
          <p:nvPr/>
        </p:nvSpPr>
        <p:spPr>
          <a:xfrm>
            <a:off x="7445179" y="1789606"/>
            <a:ext cx="3288483" cy="461665"/>
          </a:xfrm>
          <a:prstGeom prst="rect">
            <a:avLst/>
          </a:prstGeom>
          <a:noFill/>
        </p:spPr>
        <p:txBody>
          <a:bodyPr wrap="square" rtlCol="0">
            <a:spAutoFit/>
          </a:bodyPr>
          <a:lstStyle/>
          <a:p>
            <a:r>
              <a:rPr lang="fr-FR" sz="2400" dirty="0">
                <a:latin typeface="Garamond" panose="02020404030301010803" pitchFamily="18" charset="0"/>
              </a:rPr>
              <a:t>Instruction collectivité</a:t>
            </a:r>
          </a:p>
        </p:txBody>
      </p:sp>
      <p:graphicFrame>
        <p:nvGraphicFramePr>
          <p:cNvPr id="10" name="Tableau 10">
            <a:extLst>
              <a:ext uri="{FF2B5EF4-FFF2-40B4-BE49-F238E27FC236}">
                <a16:creationId xmlns:a16="http://schemas.microsoft.com/office/drawing/2014/main" id="{FF1A23AB-3457-DC2D-7580-E49A2E2807BA}"/>
              </a:ext>
            </a:extLst>
          </p:cNvPr>
          <p:cNvGraphicFramePr>
            <a:graphicFrameLocks noGrp="1"/>
          </p:cNvGraphicFramePr>
          <p:nvPr>
            <p:extLst>
              <p:ext uri="{D42A27DB-BD31-4B8C-83A1-F6EECF244321}">
                <p14:modId xmlns:p14="http://schemas.microsoft.com/office/powerpoint/2010/main" val="2173545215"/>
              </p:ext>
            </p:extLst>
          </p:nvPr>
        </p:nvGraphicFramePr>
        <p:xfrm>
          <a:off x="6371922" y="2300036"/>
          <a:ext cx="4981878" cy="2525292"/>
        </p:xfrm>
        <a:graphic>
          <a:graphicData uri="http://schemas.openxmlformats.org/drawingml/2006/table">
            <a:tbl>
              <a:tblPr firstRow="1" bandRow="1">
                <a:tableStyleId>{5C22544A-7EE6-4342-B048-85BDC9FD1C3A}</a:tableStyleId>
              </a:tblPr>
              <a:tblGrid>
                <a:gridCol w="1660626">
                  <a:extLst>
                    <a:ext uri="{9D8B030D-6E8A-4147-A177-3AD203B41FA5}">
                      <a16:colId xmlns:a16="http://schemas.microsoft.com/office/drawing/2014/main" val="2555905259"/>
                    </a:ext>
                  </a:extLst>
                </a:gridCol>
                <a:gridCol w="1660626">
                  <a:extLst>
                    <a:ext uri="{9D8B030D-6E8A-4147-A177-3AD203B41FA5}">
                      <a16:colId xmlns:a16="http://schemas.microsoft.com/office/drawing/2014/main" val="2397619709"/>
                    </a:ext>
                  </a:extLst>
                </a:gridCol>
                <a:gridCol w="1660626">
                  <a:extLst>
                    <a:ext uri="{9D8B030D-6E8A-4147-A177-3AD203B41FA5}">
                      <a16:colId xmlns:a16="http://schemas.microsoft.com/office/drawing/2014/main" val="3110445327"/>
                    </a:ext>
                  </a:extLst>
                </a:gridCol>
              </a:tblGrid>
              <a:tr h="1423260">
                <a:tc>
                  <a:txBody>
                    <a:bodyPr/>
                    <a:lstStyle/>
                    <a:p>
                      <a:r>
                        <a:rPr lang="fr-FR" sz="1400" dirty="0">
                          <a:latin typeface="Garamond" panose="02020404030301010803" pitchFamily="18" charset="0"/>
                        </a:rPr>
                        <a:t>Nature de la demande</a:t>
                      </a:r>
                    </a:p>
                  </a:txBody>
                  <a:tcPr/>
                </a:tc>
                <a:tc>
                  <a:txBody>
                    <a:bodyPr/>
                    <a:lstStyle/>
                    <a:p>
                      <a:r>
                        <a:rPr lang="fr-FR" sz="1400" dirty="0">
                          <a:latin typeface="Garamond" panose="02020404030301010803" pitchFamily="18" charset="0"/>
                        </a:rPr>
                        <a:t>Délai maximum à compter de la date de réception de la déclaration pour prendre un arrêté</a:t>
                      </a:r>
                    </a:p>
                  </a:txBody>
                  <a:tcPr/>
                </a:tc>
                <a:tc>
                  <a:txBody>
                    <a:bodyPr/>
                    <a:lstStyle/>
                    <a:p>
                      <a:r>
                        <a:rPr lang="fr-FR" sz="1400" dirty="0">
                          <a:latin typeface="Garamond" panose="02020404030301010803" pitchFamily="18" charset="0"/>
                        </a:rPr>
                        <a:t>Enquête administrative/Expertise médicale/ saisine conseil médical formation plénière</a:t>
                      </a:r>
                    </a:p>
                  </a:txBody>
                  <a:tcPr/>
                </a:tc>
                <a:extLst>
                  <a:ext uri="{0D108BD9-81ED-4DB2-BD59-A6C34878D82A}">
                    <a16:rowId xmlns:a16="http://schemas.microsoft.com/office/drawing/2014/main" val="2803560280"/>
                  </a:ext>
                </a:extLst>
              </a:tr>
              <a:tr h="1102032">
                <a:tc>
                  <a:txBody>
                    <a:bodyPr/>
                    <a:lstStyle/>
                    <a:p>
                      <a:r>
                        <a:rPr lang="fr-FR" sz="1400" dirty="0">
                          <a:latin typeface="Garamond" panose="02020404030301010803" pitchFamily="18" charset="0"/>
                        </a:rPr>
                        <a:t>Accident de service ou de trajet</a:t>
                      </a:r>
                    </a:p>
                  </a:txBody>
                  <a:tcPr/>
                </a:tc>
                <a:tc>
                  <a:txBody>
                    <a:bodyPr/>
                    <a:lstStyle/>
                    <a:p>
                      <a:pPr algn="ctr"/>
                      <a:r>
                        <a:rPr lang="fr-FR" sz="1400" dirty="0">
                          <a:latin typeface="Garamond" panose="02020404030301010803" pitchFamily="18" charset="0"/>
                        </a:rPr>
                        <a:t>1 mois</a:t>
                      </a:r>
                    </a:p>
                  </a:txBody>
                  <a:tcPr anchor="ctr"/>
                </a:tc>
                <a:tc>
                  <a:txBody>
                    <a:bodyPr/>
                    <a:lstStyle/>
                    <a:p>
                      <a:pPr algn="ctr"/>
                      <a:r>
                        <a:rPr lang="fr-FR" sz="1400" dirty="0">
                          <a:latin typeface="Garamond" panose="02020404030301010803" pitchFamily="18" charset="0"/>
                        </a:rPr>
                        <a:t>+ 3 mois</a:t>
                      </a:r>
                    </a:p>
                  </a:txBody>
                  <a:tcPr anchor="ctr"/>
                </a:tc>
                <a:extLst>
                  <a:ext uri="{0D108BD9-81ED-4DB2-BD59-A6C34878D82A}">
                    <a16:rowId xmlns:a16="http://schemas.microsoft.com/office/drawing/2014/main" val="2985280652"/>
                  </a:ext>
                </a:extLst>
              </a:tr>
            </a:tbl>
          </a:graphicData>
        </a:graphic>
      </p:graphicFrame>
      <p:sp>
        <p:nvSpPr>
          <p:cNvPr id="11" name="ZoneTexte 10">
            <a:extLst>
              <a:ext uri="{FF2B5EF4-FFF2-40B4-BE49-F238E27FC236}">
                <a16:creationId xmlns:a16="http://schemas.microsoft.com/office/drawing/2014/main" id="{9ADA85F4-EB04-8418-7C97-20D9CAC0F476}"/>
              </a:ext>
            </a:extLst>
          </p:cNvPr>
          <p:cNvSpPr txBox="1"/>
          <p:nvPr/>
        </p:nvSpPr>
        <p:spPr>
          <a:xfrm>
            <a:off x="1409350" y="5877300"/>
            <a:ext cx="8565160" cy="646331"/>
          </a:xfrm>
          <a:prstGeom prst="rect">
            <a:avLst/>
          </a:prstGeom>
          <a:noFill/>
        </p:spPr>
        <p:txBody>
          <a:bodyPr wrap="square" rtlCol="0">
            <a:spAutoFit/>
          </a:bodyPr>
          <a:lstStyle/>
          <a:p>
            <a:r>
              <a:rPr lang="fr-FR" dirty="0">
                <a:latin typeface="Garamond" panose="02020404030301010803" pitchFamily="18" charset="0"/>
              </a:rPr>
              <a:t>Pendant l’instruction, l’agent est placé en congé de maladie. Si le délai d’instruction est dépassé, la collectivité devra placer l’agent en CITIS provisoire</a:t>
            </a:r>
          </a:p>
        </p:txBody>
      </p:sp>
      <p:sp>
        <p:nvSpPr>
          <p:cNvPr id="12" name="Flèche : courbe vers la gauche 11">
            <a:extLst>
              <a:ext uri="{FF2B5EF4-FFF2-40B4-BE49-F238E27FC236}">
                <a16:creationId xmlns:a16="http://schemas.microsoft.com/office/drawing/2014/main" id="{11CAD752-7199-079A-8AF0-A8543BD1D3F7}"/>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13" name="Picture 2" descr="Inscriptions aux concours et examens">
            <a:extLst>
              <a:ext uri="{FF2B5EF4-FFF2-40B4-BE49-F238E27FC236}">
                <a16:creationId xmlns:a16="http://schemas.microsoft.com/office/drawing/2014/main" id="{845E1F83-966C-F86F-C01F-8D519D895A1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938" y="160606"/>
            <a:ext cx="2536823" cy="1209243"/>
          </a:xfrm>
          <a:prstGeom prst="rect">
            <a:avLst/>
          </a:prstGeom>
          <a:noFill/>
          <a:extLst>
            <a:ext uri="{909E8E84-426E-40DD-AFC4-6F175D3DCCD1}">
              <a14:hiddenFill xmlns:a14="http://schemas.microsoft.com/office/drawing/2010/main">
                <a:solidFill>
                  <a:srgbClr val="FFFFFF"/>
                </a:solidFill>
              </a14:hiddenFill>
            </a:ext>
          </a:extLst>
        </p:spPr>
      </p:pic>
      <p:pic>
        <p:nvPicPr>
          <p:cNvPr id="8" name="Espace réservé du contenu 7">
            <a:extLst>
              <a:ext uri="{FF2B5EF4-FFF2-40B4-BE49-F238E27FC236}">
                <a16:creationId xmlns:a16="http://schemas.microsoft.com/office/drawing/2014/main" id="{91A21BFB-40A1-FCA8-B72B-30C6437E8127}"/>
              </a:ext>
            </a:extLst>
          </p:cNvPr>
          <p:cNvPicPr>
            <a:picLocks noGrp="1" noChangeAspect="1"/>
          </p:cNvPicPr>
          <p:nvPr>
            <p:ph idx="1"/>
          </p:nvPr>
        </p:nvPicPr>
        <p:blipFill rotWithShape="1">
          <a:blip r:embed="rId4"/>
          <a:srcRect b="21067"/>
          <a:stretch/>
        </p:blipFill>
        <p:spPr>
          <a:xfrm>
            <a:off x="186427" y="2300036"/>
            <a:ext cx="5909573" cy="2984437"/>
          </a:xfrm>
          <a:prstGeom prst="rect">
            <a:avLst/>
          </a:prstGeom>
          <a:ln>
            <a:solidFill>
              <a:schemeClr val="dk1"/>
            </a:solidFill>
          </a:ln>
        </p:spPr>
      </p:pic>
      <p:sp>
        <p:nvSpPr>
          <p:cNvPr id="3" name="Titre 1">
            <a:extLst>
              <a:ext uri="{FF2B5EF4-FFF2-40B4-BE49-F238E27FC236}">
                <a16:creationId xmlns:a16="http://schemas.microsoft.com/office/drawing/2014/main" id="{85643EBB-D99F-7DF4-06DA-FCB3CA89EFAF}"/>
              </a:ext>
            </a:extLst>
          </p:cNvPr>
          <p:cNvSpPr txBox="1">
            <a:spLocks/>
          </p:cNvSpPr>
          <p:nvPr/>
        </p:nvSpPr>
        <p:spPr>
          <a:xfrm>
            <a:off x="3115340" y="365125"/>
            <a:ext cx="7334946" cy="679233"/>
          </a:xfrm>
          <a:prstGeom prst="rect">
            <a:avLst/>
          </a:prstGeom>
          <a:solidFill>
            <a:srgbClr val="CC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Tree>
    <p:extLst>
      <p:ext uri="{BB962C8B-B14F-4D97-AF65-F5344CB8AC3E}">
        <p14:creationId xmlns:p14="http://schemas.microsoft.com/office/powerpoint/2010/main" val="1289690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5CF692-2CD0-736C-5481-BEB5BBEE13D8}"/>
              </a:ext>
            </a:extLst>
          </p:cNvPr>
          <p:cNvSpPr>
            <a:spLocks noGrp="1"/>
          </p:cNvSpPr>
          <p:nvPr>
            <p:ph type="title"/>
          </p:nvPr>
        </p:nvSpPr>
        <p:spPr>
          <a:xfrm>
            <a:off x="3260635" y="862725"/>
            <a:ext cx="7947870" cy="1140897"/>
          </a:xfrm>
        </p:spPr>
        <p:txBody>
          <a:bodyPr/>
          <a:lstStyle/>
          <a:p>
            <a:pPr algn="ctr"/>
            <a:r>
              <a:rPr lang="fr-FR" dirty="0">
                <a:latin typeface="Garamond" panose="02020404030301010803" pitchFamily="18" charset="0"/>
              </a:rPr>
              <a:t>Délais déclaration et instruction</a:t>
            </a:r>
          </a:p>
        </p:txBody>
      </p:sp>
      <p:sp>
        <p:nvSpPr>
          <p:cNvPr id="6" name="ZoneTexte 5">
            <a:extLst>
              <a:ext uri="{FF2B5EF4-FFF2-40B4-BE49-F238E27FC236}">
                <a16:creationId xmlns:a16="http://schemas.microsoft.com/office/drawing/2014/main" id="{5676E800-83FC-192E-7A7E-50A64239758D}"/>
              </a:ext>
            </a:extLst>
          </p:cNvPr>
          <p:cNvSpPr txBox="1"/>
          <p:nvPr/>
        </p:nvSpPr>
        <p:spPr>
          <a:xfrm>
            <a:off x="1415476" y="1813022"/>
            <a:ext cx="3288484" cy="369332"/>
          </a:xfrm>
          <a:prstGeom prst="rect">
            <a:avLst/>
          </a:prstGeom>
          <a:noFill/>
        </p:spPr>
        <p:txBody>
          <a:bodyPr wrap="square" rtlCol="0">
            <a:spAutoFit/>
          </a:bodyPr>
          <a:lstStyle/>
          <a:p>
            <a:r>
              <a:rPr lang="fr-FR" dirty="0">
                <a:latin typeface="Garamond" panose="02020404030301010803" pitchFamily="18" charset="0"/>
              </a:rPr>
              <a:t>Déclaration Agent CNRACL</a:t>
            </a:r>
          </a:p>
        </p:txBody>
      </p:sp>
      <p:sp>
        <p:nvSpPr>
          <p:cNvPr id="7" name="ZoneTexte 6">
            <a:extLst>
              <a:ext uri="{FF2B5EF4-FFF2-40B4-BE49-F238E27FC236}">
                <a16:creationId xmlns:a16="http://schemas.microsoft.com/office/drawing/2014/main" id="{A015CAF9-CB7E-3E47-2118-8A032B55ACC3}"/>
              </a:ext>
            </a:extLst>
          </p:cNvPr>
          <p:cNvSpPr txBox="1"/>
          <p:nvPr/>
        </p:nvSpPr>
        <p:spPr>
          <a:xfrm>
            <a:off x="7445179" y="1789606"/>
            <a:ext cx="3288483" cy="461665"/>
          </a:xfrm>
          <a:prstGeom prst="rect">
            <a:avLst/>
          </a:prstGeom>
          <a:noFill/>
        </p:spPr>
        <p:txBody>
          <a:bodyPr wrap="square" rtlCol="0">
            <a:spAutoFit/>
          </a:bodyPr>
          <a:lstStyle/>
          <a:p>
            <a:r>
              <a:rPr lang="fr-FR" sz="2400" dirty="0">
                <a:latin typeface="Garamond" panose="02020404030301010803" pitchFamily="18" charset="0"/>
              </a:rPr>
              <a:t>Instruction collectivité</a:t>
            </a:r>
          </a:p>
        </p:txBody>
      </p:sp>
      <p:graphicFrame>
        <p:nvGraphicFramePr>
          <p:cNvPr id="10" name="Tableau 10">
            <a:extLst>
              <a:ext uri="{FF2B5EF4-FFF2-40B4-BE49-F238E27FC236}">
                <a16:creationId xmlns:a16="http://schemas.microsoft.com/office/drawing/2014/main" id="{FF1A23AB-3457-DC2D-7580-E49A2E2807BA}"/>
              </a:ext>
            </a:extLst>
          </p:cNvPr>
          <p:cNvGraphicFramePr>
            <a:graphicFrameLocks noGrp="1"/>
          </p:cNvGraphicFramePr>
          <p:nvPr/>
        </p:nvGraphicFramePr>
        <p:xfrm>
          <a:off x="6371922" y="2300036"/>
          <a:ext cx="4981878" cy="2525292"/>
        </p:xfrm>
        <a:graphic>
          <a:graphicData uri="http://schemas.openxmlformats.org/drawingml/2006/table">
            <a:tbl>
              <a:tblPr firstRow="1" bandRow="1">
                <a:tableStyleId>{5C22544A-7EE6-4342-B048-85BDC9FD1C3A}</a:tableStyleId>
              </a:tblPr>
              <a:tblGrid>
                <a:gridCol w="1660626">
                  <a:extLst>
                    <a:ext uri="{9D8B030D-6E8A-4147-A177-3AD203B41FA5}">
                      <a16:colId xmlns:a16="http://schemas.microsoft.com/office/drawing/2014/main" val="2555905259"/>
                    </a:ext>
                  </a:extLst>
                </a:gridCol>
                <a:gridCol w="1660626">
                  <a:extLst>
                    <a:ext uri="{9D8B030D-6E8A-4147-A177-3AD203B41FA5}">
                      <a16:colId xmlns:a16="http://schemas.microsoft.com/office/drawing/2014/main" val="2397619709"/>
                    </a:ext>
                  </a:extLst>
                </a:gridCol>
                <a:gridCol w="1660626">
                  <a:extLst>
                    <a:ext uri="{9D8B030D-6E8A-4147-A177-3AD203B41FA5}">
                      <a16:colId xmlns:a16="http://schemas.microsoft.com/office/drawing/2014/main" val="3110445327"/>
                    </a:ext>
                  </a:extLst>
                </a:gridCol>
              </a:tblGrid>
              <a:tr h="1423260">
                <a:tc>
                  <a:txBody>
                    <a:bodyPr/>
                    <a:lstStyle/>
                    <a:p>
                      <a:r>
                        <a:rPr lang="fr-FR" sz="1400" dirty="0">
                          <a:latin typeface="Garamond" panose="02020404030301010803" pitchFamily="18" charset="0"/>
                        </a:rPr>
                        <a:t>Nature de la demande</a:t>
                      </a:r>
                    </a:p>
                  </a:txBody>
                  <a:tcPr/>
                </a:tc>
                <a:tc>
                  <a:txBody>
                    <a:bodyPr/>
                    <a:lstStyle/>
                    <a:p>
                      <a:r>
                        <a:rPr lang="fr-FR" sz="1400" dirty="0">
                          <a:latin typeface="Garamond" panose="02020404030301010803" pitchFamily="18" charset="0"/>
                        </a:rPr>
                        <a:t>Délai maximum à compter de la date de réception de la déclaration pour prendre un arrêté</a:t>
                      </a:r>
                    </a:p>
                  </a:txBody>
                  <a:tcPr/>
                </a:tc>
                <a:tc>
                  <a:txBody>
                    <a:bodyPr/>
                    <a:lstStyle/>
                    <a:p>
                      <a:r>
                        <a:rPr lang="fr-FR" sz="1400" dirty="0">
                          <a:latin typeface="Garamond" panose="02020404030301010803" pitchFamily="18" charset="0"/>
                        </a:rPr>
                        <a:t>Enquête administrative/Expertise médicale/ saisine conseil médical formation plénière</a:t>
                      </a:r>
                    </a:p>
                  </a:txBody>
                  <a:tcPr/>
                </a:tc>
                <a:extLst>
                  <a:ext uri="{0D108BD9-81ED-4DB2-BD59-A6C34878D82A}">
                    <a16:rowId xmlns:a16="http://schemas.microsoft.com/office/drawing/2014/main" val="2803560280"/>
                  </a:ext>
                </a:extLst>
              </a:tr>
              <a:tr h="1102032">
                <a:tc>
                  <a:txBody>
                    <a:bodyPr/>
                    <a:lstStyle/>
                    <a:p>
                      <a:r>
                        <a:rPr lang="fr-FR" sz="1400" dirty="0">
                          <a:latin typeface="Garamond" panose="02020404030301010803" pitchFamily="18" charset="0"/>
                        </a:rPr>
                        <a:t>Accident de service ou de trajet</a:t>
                      </a:r>
                    </a:p>
                  </a:txBody>
                  <a:tcPr/>
                </a:tc>
                <a:tc>
                  <a:txBody>
                    <a:bodyPr/>
                    <a:lstStyle/>
                    <a:p>
                      <a:pPr algn="ctr"/>
                      <a:r>
                        <a:rPr lang="fr-FR" sz="1400" dirty="0">
                          <a:latin typeface="Garamond" panose="02020404030301010803" pitchFamily="18" charset="0"/>
                        </a:rPr>
                        <a:t>1 mois</a:t>
                      </a:r>
                    </a:p>
                  </a:txBody>
                  <a:tcPr anchor="ctr"/>
                </a:tc>
                <a:tc>
                  <a:txBody>
                    <a:bodyPr/>
                    <a:lstStyle/>
                    <a:p>
                      <a:pPr algn="ctr"/>
                      <a:r>
                        <a:rPr lang="fr-FR" sz="1400" dirty="0">
                          <a:latin typeface="Garamond" panose="02020404030301010803" pitchFamily="18" charset="0"/>
                        </a:rPr>
                        <a:t>+ 3 mois</a:t>
                      </a:r>
                    </a:p>
                  </a:txBody>
                  <a:tcPr anchor="ctr"/>
                </a:tc>
                <a:extLst>
                  <a:ext uri="{0D108BD9-81ED-4DB2-BD59-A6C34878D82A}">
                    <a16:rowId xmlns:a16="http://schemas.microsoft.com/office/drawing/2014/main" val="2985280652"/>
                  </a:ext>
                </a:extLst>
              </a:tr>
            </a:tbl>
          </a:graphicData>
        </a:graphic>
      </p:graphicFrame>
      <p:sp>
        <p:nvSpPr>
          <p:cNvPr id="11" name="ZoneTexte 10">
            <a:extLst>
              <a:ext uri="{FF2B5EF4-FFF2-40B4-BE49-F238E27FC236}">
                <a16:creationId xmlns:a16="http://schemas.microsoft.com/office/drawing/2014/main" id="{9ADA85F4-EB04-8418-7C97-20D9CAC0F476}"/>
              </a:ext>
            </a:extLst>
          </p:cNvPr>
          <p:cNvSpPr txBox="1"/>
          <p:nvPr/>
        </p:nvSpPr>
        <p:spPr>
          <a:xfrm>
            <a:off x="1409350" y="5877300"/>
            <a:ext cx="8565160" cy="646331"/>
          </a:xfrm>
          <a:prstGeom prst="rect">
            <a:avLst/>
          </a:prstGeom>
          <a:noFill/>
        </p:spPr>
        <p:txBody>
          <a:bodyPr wrap="square" rtlCol="0">
            <a:spAutoFit/>
          </a:bodyPr>
          <a:lstStyle/>
          <a:p>
            <a:r>
              <a:rPr lang="fr-FR" dirty="0">
                <a:latin typeface="Garamond" panose="02020404030301010803" pitchFamily="18" charset="0"/>
              </a:rPr>
              <a:t>Pendant l’instruction, l’agent est placé en congé de maladie. Si le délai d’instruction est dépassé, la collectivité devra placer l’agent en CITIS provisoire</a:t>
            </a:r>
          </a:p>
        </p:txBody>
      </p:sp>
      <p:sp>
        <p:nvSpPr>
          <p:cNvPr id="12" name="Flèche : courbe vers la gauche 11">
            <a:extLst>
              <a:ext uri="{FF2B5EF4-FFF2-40B4-BE49-F238E27FC236}">
                <a16:creationId xmlns:a16="http://schemas.microsoft.com/office/drawing/2014/main" id="{11CAD752-7199-079A-8AF0-A8543BD1D3F7}"/>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13" name="Picture 2" descr="Inscriptions aux concours et examens">
            <a:extLst>
              <a:ext uri="{FF2B5EF4-FFF2-40B4-BE49-F238E27FC236}">
                <a16:creationId xmlns:a16="http://schemas.microsoft.com/office/drawing/2014/main" id="{845E1F83-966C-F86F-C01F-8D519D895A1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938" y="160606"/>
            <a:ext cx="2536823" cy="1209243"/>
          </a:xfrm>
          <a:prstGeom prst="rect">
            <a:avLst/>
          </a:prstGeom>
          <a:noFill/>
          <a:extLst>
            <a:ext uri="{909E8E84-426E-40DD-AFC4-6F175D3DCCD1}">
              <a14:hiddenFill xmlns:a14="http://schemas.microsoft.com/office/drawing/2010/main">
                <a:solidFill>
                  <a:srgbClr val="FFFFFF"/>
                </a:solidFill>
              </a14:hiddenFill>
            </a:ext>
          </a:extLst>
        </p:spPr>
      </p:pic>
      <p:pic>
        <p:nvPicPr>
          <p:cNvPr id="8" name="Espace réservé du contenu 7">
            <a:extLst>
              <a:ext uri="{FF2B5EF4-FFF2-40B4-BE49-F238E27FC236}">
                <a16:creationId xmlns:a16="http://schemas.microsoft.com/office/drawing/2014/main" id="{91A21BFB-40A1-FCA8-B72B-30C6437E8127}"/>
              </a:ext>
            </a:extLst>
          </p:cNvPr>
          <p:cNvPicPr>
            <a:picLocks noGrp="1" noChangeAspect="1"/>
          </p:cNvPicPr>
          <p:nvPr>
            <p:ph idx="1"/>
          </p:nvPr>
        </p:nvPicPr>
        <p:blipFill rotWithShape="1">
          <a:blip r:embed="rId4"/>
          <a:srcRect b="21067"/>
          <a:stretch/>
        </p:blipFill>
        <p:spPr>
          <a:xfrm>
            <a:off x="186427" y="2300036"/>
            <a:ext cx="5909573" cy="2984437"/>
          </a:xfrm>
          <a:prstGeom prst="rect">
            <a:avLst/>
          </a:prstGeom>
          <a:ln>
            <a:solidFill>
              <a:schemeClr val="dk1"/>
            </a:solidFill>
          </a:ln>
        </p:spPr>
      </p:pic>
      <p:sp>
        <p:nvSpPr>
          <p:cNvPr id="4" name="Titre 1">
            <a:extLst>
              <a:ext uri="{FF2B5EF4-FFF2-40B4-BE49-F238E27FC236}">
                <a16:creationId xmlns:a16="http://schemas.microsoft.com/office/drawing/2014/main" id="{B9FF9176-815B-6F10-E800-C020F3E279C6}"/>
              </a:ext>
            </a:extLst>
          </p:cNvPr>
          <p:cNvSpPr txBox="1">
            <a:spLocks/>
          </p:cNvSpPr>
          <p:nvPr/>
        </p:nvSpPr>
        <p:spPr>
          <a:xfrm>
            <a:off x="3115340" y="365125"/>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Tree>
    <p:extLst>
      <p:ext uri="{BB962C8B-B14F-4D97-AF65-F5344CB8AC3E}">
        <p14:creationId xmlns:p14="http://schemas.microsoft.com/office/powerpoint/2010/main" val="2709813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5CF692-2CD0-736C-5481-BEB5BBEE13D8}"/>
              </a:ext>
            </a:extLst>
          </p:cNvPr>
          <p:cNvSpPr>
            <a:spLocks noGrp="1"/>
          </p:cNvSpPr>
          <p:nvPr>
            <p:ph type="title"/>
          </p:nvPr>
        </p:nvSpPr>
        <p:spPr>
          <a:xfrm>
            <a:off x="2930069" y="890212"/>
            <a:ext cx="7947870" cy="1140897"/>
          </a:xfrm>
        </p:spPr>
        <p:txBody>
          <a:bodyPr/>
          <a:lstStyle/>
          <a:p>
            <a:pPr algn="ctr"/>
            <a:r>
              <a:rPr lang="fr-FR" dirty="0">
                <a:latin typeface="Garamond" panose="02020404030301010803" pitchFamily="18" charset="0"/>
              </a:rPr>
              <a:t>Délais déclaration et instruction</a:t>
            </a:r>
          </a:p>
        </p:txBody>
      </p:sp>
      <p:sp>
        <p:nvSpPr>
          <p:cNvPr id="6" name="ZoneTexte 5">
            <a:extLst>
              <a:ext uri="{FF2B5EF4-FFF2-40B4-BE49-F238E27FC236}">
                <a16:creationId xmlns:a16="http://schemas.microsoft.com/office/drawing/2014/main" id="{5676E800-83FC-192E-7A7E-50A64239758D}"/>
              </a:ext>
            </a:extLst>
          </p:cNvPr>
          <p:cNvSpPr txBox="1"/>
          <p:nvPr/>
        </p:nvSpPr>
        <p:spPr>
          <a:xfrm>
            <a:off x="1218288" y="1838645"/>
            <a:ext cx="3288484" cy="369332"/>
          </a:xfrm>
          <a:prstGeom prst="rect">
            <a:avLst/>
          </a:prstGeom>
          <a:noFill/>
        </p:spPr>
        <p:txBody>
          <a:bodyPr wrap="square" rtlCol="0">
            <a:spAutoFit/>
          </a:bodyPr>
          <a:lstStyle/>
          <a:p>
            <a:r>
              <a:rPr lang="fr-FR" dirty="0">
                <a:latin typeface="Garamond" panose="02020404030301010803" pitchFamily="18" charset="0"/>
              </a:rPr>
              <a:t>Déclaration Agent CNRACL</a:t>
            </a:r>
          </a:p>
        </p:txBody>
      </p:sp>
      <p:sp>
        <p:nvSpPr>
          <p:cNvPr id="7" name="ZoneTexte 6">
            <a:extLst>
              <a:ext uri="{FF2B5EF4-FFF2-40B4-BE49-F238E27FC236}">
                <a16:creationId xmlns:a16="http://schemas.microsoft.com/office/drawing/2014/main" id="{A015CAF9-CB7E-3E47-2118-8A032B55ACC3}"/>
              </a:ext>
            </a:extLst>
          </p:cNvPr>
          <p:cNvSpPr txBox="1"/>
          <p:nvPr/>
        </p:nvSpPr>
        <p:spPr>
          <a:xfrm>
            <a:off x="7379865" y="1720081"/>
            <a:ext cx="3288483" cy="461665"/>
          </a:xfrm>
          <a:prstGeom prst="rect">
            <a:avLst/>
          </a:prstGeom>
          <a:noFill/>
        </p:spPr>
        <p:txBody>
          <a:bodyPr wrap="square" rtlCol="0">
            <a:spAutoFit/>
          </a:bodyPr>
          <a:lstStyle/>
          <a:p>
            <a:r>
              <a:rPr lang="fr-FR" sz="2400" dirty="0">
                <a:latin typeface="Garamond" panose="02020404030301010803" pitchFamily="18" charset="0"/>
              </a:rPr>
              <a:t>Instruction collectivité</a:t>
            </a:r>
          </a:p>
        </p:txBody>
      </p:sp>
      <p:graphicFrame>
        <p:nvGraphicFramePr>
          <p:cNvPr id="10" name="Tableau 10">
            <a:extLst>
              <a:ext uri="{FF2B5EF4-FFF2-40B4-BE49-F238E27FC236}">
                <a16:creationId xmlns:a16="http://schemas.microsoft.com/office/drawing/2014/main" id="{FF1A23AB-3457-DC2D-7580-E49A2E2807BA}"/>
              </a:ext>
            </a:extLst>
          </p:cNvPr>
          <p:cNvGraphicFramePr>
            <a:graphicFrameLocks noGrp="1"/>
          </p:cNvGraphicFramePr>
          <p:nvPr>
            <p:extLst>
              <p:ext uri="{D42A27DB-BD31-4B8C-83A1-F6EECF244321}">
                <p14:modId xmlns:p14="http://schemas.microsoft.com/office/powerpoint/2010/main" val="2873410532"/>
              </p:ext>
            </p:extLst>
          </p:nvPr>
        </p:nvGraphicFramePr>
        <p:xfrm>
          <a:off x="5439747" y="2407270"/>
          <a:ext cx="5914053" cy="3086800"/>
        </p:xfrm>
        <a:graphic>
          <a:graphicData uri="http://schemas.openxmlformats.org/drawingml/2006/table">
            <a:tbl>
              <a:tblPr firstRow="1" bandRow="1">
                <a:tableStyleId>{5C22544A-7EE6-4342-B048-85BDC9FD1C3A}</a:tableStyleId>
              </a:tblPr>
              <a:tblGrid>
                <a:gridCol w="1971351">
                  <a:extLst>
                    <a:ext uri="{9D8B030D-6E8A-4147-A177-3AD203B41FA5}">
                      <a16:colId xmlns:a16="http://schemas.microsoft.com/office/drawing/2014/main" val="2555905259"/>
                    </a:ext>
                  </a:extLst>
                </a:gridCol>
                <a:gridCol w="1971351">
                  <a:extLst>
                    <a:ext uri="{9D8B030D-6E8A-4147-A177-3AD203B41FA5}">
                      <a16:colId xmlns:a16="http://schemas.microsoft.com/office/drawing/2014/main" val="2397619709"/>
                    </a:ext>
                  </a:extLst>
                </a:gridCol>
                <a:gridCol w="1971351">
                  <a:extLst>
                    <a:ext uri="{9D8B030D-6E8A-4147-A177-3AD203B41FA5}">
                      <a16:colId xmlns:a16="http://schemas.microsoft.com/office/drawing/2014/main" val="3110445327"/>
                    </a:ext>
                  </a:extLst>
                </a:gridCol>
              </a:tblGrid>
              <a:tr h="1335634">
                <a:tc>
                  <a:txBody>
                    <a:bodyPr/>
                    <a:lstStyle/>
                    <a:p>
                      <a:r>
                        <a:rPr lang="fr-FR" sz="1400" dirty="0">
                          <a:latin typeface="Garamond" panose="02020404030301010803" pitchFamily="18" charset="0"/>
                        </a:rPr>
                        <a:t>Nature de la demande</a:t>
                      </a:r>
                    </a:p>
                  </a:txBody>
                  <a:tcPr/>
                </a:tc>
                <a:tc>
                  <a:txBody>
                    <a:bodyPr/>
                    <a:lstStyle/>
                    <a:p>
                      <a:r>
                        <a:rPr lang="fr-FR" sz="1400" dirty="0">
                          <a:latin typeface="Garamond" panose="02020404030301010803" pitchFamily="18" charset="0"/>
                        </a:rPr>
                        <a:t>Délai maximum à compter de la date de réception de la déclaration pour prendre un arrêté</a:t>
                      </a:r>
                    </a:p>
                  </a:txBody>
                  <a:tcPr/>
                </a:tc>
                <a:tc>
                  <a:txBody>
                    <a:bodyPr/>
                    <a:lstStyle/>
                    <a:p>
                      <a:r>
                        <a:rPr lang="fr-FR" sz="1400" dirty="0">
                          <a:latin typeface="Garamond" panose="02020404030301010803" pitchFamily="18" charset="0"/>
                        </a:rPr>
                        <a:t>Enquête administrative/Expertise médicale/ saisine conseil médical formation plénière</a:t>
                      </a:r>
                    </a:p>
                  </a:txBody>
                  <a:tcPr/>
                </a:tc>
                <a:extLst>
                  <a:ext uri="{0D108BD9-81ED-4DB2-BD59-A6C34878D82A}">
                    <a16:rowId xmlns:a16="http://schemas.microsoft.com/office/drawing/2014/main" val="2803560280"/>
                  </a:ext>
                </a:extLst>
              </a:tr>
              <a:tr h="1751166">
                <a:tc>
                  <a:txBody>
                    <a:bodyPr/>
                    <a:lstStyle/>
                    <a:p>
                      <a:r>
                        <a:rPr lang="fr-FR" sz="1400" dirty="0">
                          <a:latin typeface="Garamond" panose="02020404030301010803" pitchFamily="18" charset="0"/>
                        </a:rPr>
                        <a:t>Maladie professionnelle</a:t>
                      </a:r>
                    </a:p>
                  </a:txBody>
                  <a:tcPr/>
                </a:tc>
                <a:tc>
                  <a:txBody>
                    <a:bodyPr/>
                    <a:lstStyle/>
                    <a:p>
                      <a:pPr algn="l"/>
                      <a:r>
                        <a:rPr lang="fr-FR" sz="1400" dirty="0">
                          <a:latin typeface="Garamond" panose="02020404030301010803" pitchFamily="18" charset="0"/>
                        </a:rPr>
                        <a:t>2 mois ( et le cas échéant, de la réception des examens complémentaires prescrits par les tableaux de maladies professionnelles)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400" dirty="0">
                          <a:latin typeface="Garamond" panose="02020404030301010803" pitchFamily="18" charset="0"/>
                        </a:rPr>
                        <a:t>+ 3 mois</a:t>
                      </a:r>
                    </a:p>
                    <a:p>
                      <a:endParaRPr lang="fr-FR" dirty="0"/>
                    </a:p>
                  </a:txBody>
                  <a:tcPr anchor="ctr"/>
                </a:tc>
                <a:extLst>
                  <a:ext uri="{0D108BD9-81ED-4DB2-BD59-A6C34878D82A}">
                    <a16:rowId xmlns:a16="http://schemas.microsoft.com/office/drawing/2014/main" val="1060116241"/>
                  </a:ext>
                </a:extLst>
              </a:tr>
            </a:tbl>
          </a:graphicData>
        </a:graphic>
      </p:graphicFrame>
      <p:sp>
        <p:nvSpPr>
          <p:cNvPr id="11" name="ZoneTexte 10">
            <a:extLst>
              <a:ext uri="{FF2B5EF4-FFF2-40B4-BE49-F238E27FC236}">
                <a16:creationId xmlns:a16="http://schemas.microsoft.com/office/drawing/2014/main" id="{9ADA85F4-EB04-8418-7C97-20D9CAC0F476}"/>
              </a:ext>
            </a:extLst>
          </p:cNvPr>
          <p:cNvSpPr txBox="1"/>
          <p:nvPr/>
        </p:nvSpPr>
        <p:spPr>
          <a:xfrm>
            <a:off x="1409350" y="5877300"/>
            <a:ext cx="8565160" cy="646331"/>
          </a:xfrm>
          <a:prstGeom prst="rect">
            <a:avLst/>
          </a:prstGeom>
          <a:noFill/>
        </p:spPr>
        <p:txBody>
          <a:bodyPr wrap="square" rtlCol="0">
            <a:spAutoFit/>
          </a:bodyPr>
          <a:lstStyle/>
          <a:p>
            <a:r>
              <a:rPr lang="fr-FR" dirty="0">
                <a:latin typeface="Garamond" panose="02020404030301010803" pitchFamily="18" charset="0"/>
              </a:rPr>
              <a:t>Pendant l’instruction, l’agent est placé en congé de maladie. Si le délai d’instruction est dépassé, la collectivité devra placer l’agent en CITIS provisoire</a:t>
            </a:r>
          </a:p>
        </p:txBody>
      </p:sp>
      <p:sp>
        <p:nvSpPr>
          <p:cNvPr id="12" name="Flèche : courbe vers la gauche 11">
            <a:extLst>
              <a:ext uri="{FF2B5EF4-FFF2-40B4-BE49-F238E27FC236}">
                <a16:creationId xmlns:a16="http://schemas.microsoft.com/office/drawing/2014/main" id="{11CAD752-7199-079A-8AF0-A8543BD1D3F7}"/>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13" name="Picture 2" descr="Inscriptions aux concours et examens">
            <a:extLst>
              <a:ext uri="{FF2B5EF4-FFF2-40B4-BE49-F238E27FC236}">
                <a16:creationId xmlns:a16="http://schemas.microsoft.com/office/drawing/2014/main" id="{845E1F83-966C-F86F-C01F-8D519D895A1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938" y="160606"/>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contenu 4">
            <a:extLst>
              <a:ext uri="{FF2B5EF4-FFF2-40B4-BE49-F238E27FC236}">
                <a16:creationId xmlns:a16="http://schemas.microsoft.com/office/drawing/2014/main" id="{E6AE8D31-2601-71CE-C2DC-255CC6FDC6A4}"/>
              </a:ext>
            </a:extLst>
          </p:cNvPr>
          <p:cNvSpPr>
            <a:spLocks noGrp="1"/>
          </p:cNvSpPr>
          <p:nvPr>
            <p:ph idx="1"/>
          </p:nvPr>
        </p:nvSpPr>
        <p:spPr>
          <a:xfrm>
            <a:off x="451632" y="2948649"/>
            <a:ext cx="4452257" cy="1720008"/>
          </a:xfrm>
        </p:spPr>
        <p:txBody>
          <a:bodyPr>
            <a:normAutofit/>
          </a:bodyPr>
          <a:lstStyle/>
          <a:p>
            <a:r>
              <a:rPr lang="fr-FR" sz="1600" dirty="0">
                <a:latin typeface="Garamond" panose="02020404030301010803" pitchFamily="18" charset="0"/>
              </a:rPr>
              <a:t>Dans le cas d’une maladie professionnelle :</a:t>
            </a:r>
          </a:p>
          <a:p>
            <a:r>
              <a:rPr lang="fr-FR" sz="1600" dirty="0">
                <a:latin typeface="Garamond" panose="02020404030301010803" pitchFamily="18" charset="0"/>
              </a:rPr>
              <a:t>Le fonctionnaire a 2 ans, à compter de la date de la première constatation de la maladie, pour transmettre une déclaration à l’autorité territoriale</a:t>
            </a:r>
          </a:p>
          <a:p>
            <a:endParaRPr lang="fr-FR" sz="1600" dirty="0">
              <a:latin typeface="Garamond" panose="02020404030301010803" pitchFamily="18" charset="0"/>
            </a:endParaRPr>
          </a:p>
        </p:txBody>
      </p:sp>
      <p:sp>
        <p:nvSpPr>
          <p:cNvPr id="9" name="Titre 1">
            <a:extLst>
              <a:ext uri="{FF2B5EF4-FFF2-40B4-BE49-F238E27FC236}">
                <a16:creationId xmlns:a16="http://schemas.microsoft.com/office/drawing/2014/main" id="{D0536159-40CC-D453-7C4D-0BC283D3567A}"/>
              </a:ext>
            </a:extLst>
          </p:cNvPr>
          <p:cNvSpPr txBox="1">
            <a:spLocks/>
          </p:cNvSpPr>
          <p:nvPr/>
        </p:nvSpPr>
        <p:spPr>
          <a:xfrm>
            <a:off x="3115340" y="314757"/>
            <a:ext cx="7866791" cy="81424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solidFill>
                  <a:prstClr val="black"/>
                </a:solidFill>
                <a:latin typeface="Garamond" panose="02020404030301010803" pitchFamily="18" charset="0"/>
              </a:rPr>
              <a:t>Il s’agit d’une maladie professionnelle</a:t>
            </a:r>
            <a:br>
              <a:rPr lang="fr-FR" sz="2000">
                <a:ln w="0"/>
                <a:solidFill>
                  <a:prstClr val="black"/>
                </a:solidFill>
                <a:latin typeface="Garamond" panose="02020404030301010803" pitchFamily="18" charset="0"/>
                <a:ea typeface="+mn-ea"/>
                <a:cs typeface="+mn-cs"/>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Tree>
    <p:extLst>
      <p:ext uri="{BB962C8B-B14F-4D97-AF65-F5344CB8AC3E}">
        <p14:creationId xmlns:p14="http://schemas.microsoft.com/office/powerpoint/2010/main" val="2567904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4734290-E00B-49B2-8EE7-00F26BBEBA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245" y="85863"/>
            <a:ext cx="12192000" cy="5598836"/>
          </a:xfrm>
          <a:prstGeom prst="rect">
            <a:avLst/>
          </a:prstGeom>
        </p:spPr>
      </p:pic>
      <p:sp>
        <p:nvSpPr>
          <p:cNvPr id="2" name="Titre 1"/>
          <p:cNvSpPr>
            <a:spLocks noGrp="1"/>
          </p:cNvSpPr>
          <p:nvPr>
            <p:ph type="title"/>
          </p:nvPr>
        </p:nvSpPr>
        <p:spPr>
          <a:xfrm>
            <a:off x="1025660" y="1559718"/>
            <a:ext cx="10515600" cy="1325563"/>
          </a:xfrm>
        </p:spPr>
        <p:txBody>
          <a:bodyPr/>
          <a:lstStyle/>
          <a:p>
            <a:pPr algn="ctr"/>
            <a:r>
              <a:rPr lang="fr-FR" dirty="0">
                <a:latin typeface="Garamond" panose="02020404030301010803" pitchFamily="18" charset="0"/>
              </a:rPr>
              <a:t>Comment mandater une expertise médicale auprès d’un médecin agréé ?</a:t>
            </a:r>
          </a:p>
        </p:txBody>
      </p:sp>
      <p:sp>
        <p:nvSpPr>
          <p:cNvPr id="4" name="Rectangle à coins arrondis 3"/>
          <p:cNvSpPr/>
          <p:nvPr/>
        </p:nvSpPr>
        <p:spPr>
          <a:xfrm>
            <a:off x="1420009" y="3141233"/>
            <a:ext cx="2850776" cy="1269402"/>
          </a:xfrm>
          <a:prstGeom prst="roundRec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hlinkClick r:id="rId3" action="ppaction://hlinksldjump"/>
              </a:rPr>
              <a:t>Directement auprès du médecin agréé</a:t>
            </a:r>
            <a:endParaRPr kumimoji="0" lang="fr-FR" sz="2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endParaRPr>
          </a:p>
        </p:txBody>
      </p:sp>
      <p:sp>
        <p:nvSpPr>
          <p:cNvPr id="6" name="Espace réservé du contenu 5"/>
          <p:cNvSpPr>
            <a:spLocks noGrp="1"/>
          </p:cNvSpPr>
          <p:nvPr>
            <p:ph idx="1"/>
          </p:nvPr>
        </p:nvSpPr>
        <p:spPr>
          <a:xfrm>
            <a:off x="7347473" y="3141233"/>
            <a:ext cx="2850776" cy="126940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marL="0" indent="0" algn="ctr">
              <a:buNone/>
            </a:pP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4" action="ppaction://hlinksldjump"/>
              </a:rPr>
              <a:t>Par l’intermédiaire du contrat d’assurance statutaire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5" action="ppaction://hlinksldjump">
                <a:extLst>
                  <a:ext uri="{A12FA001-AC4F-418D-AE19-62706E023703}">
                    <ahyp:hlinkClr xmlns:ahyp="http://schemas.microsoft.com/office/drawing/2018/hyperlinkcolor" val="tx"/>
                  </a:ext>
                </a:extLst>
              </a:hlinkClick>
            </a:endParaRPr>
          </a:p>
        </p:txBody>
      </p:sp>
      <p:sp>
        <p:nvSpPr>
          <p:cNvPr id="7" name="ZoneTexte 6">
            <a:extLst>
              <a:ext uri="{FF2B5EF4-FFF2-40B4-BE49-F238E27FC236}">
                <a16:creationId xmlns:a16="http://schemas.microsoft.com/office/drawing/2014/main" id="{082E60A0-08B9-49DD-8B99-11382981EF05}"/>
              </a:ext>
            </a:extLst>
          </p:cNvPr>
          <p:cNvSpPr txBox="1"/>
          <p:nvPr/>
        </p:nvSpPr>
        <p:spPr>
          <a:xfrm>
            <a:off x="2975344" y="6312302"/>
            <a:ext cx="62413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Cliquez sur « Echap » pour quitter la présentation à tout moment</a:t>
            </a:r>
          </a:p>
        </p:txBody>
      </p:sp>
      <p:sp>
        <p:nvSpPr>
          <p:cNvPr id="3" name="Titre 1">
            <a:extLst>
              <a:ext uri="{FF2B5EF4-FFF2-40B4-BE49-F238E27FC236}">
                <a16:creationId xmlns:a16="http://schemas.microsoft.com/office/drawing/2014/main" id="{11B6E2A9-C04A-F3F2-B6ED-AD02B1B0E031}"/>
              </a:ext>
            </a:extLst>
          </p:cNvPr>
          <p:cNvSpPr txBox="1">
            <a:spLocks/>
          </p:cNvSpPr>
          <p:nvPr/>
        </p:nvSpPr>
        <p:spPr>
          <a:xfrm>
            <a:off x="2835479" y="343949"/>
            <a:ext cx="7745436" cy="959817"/>
          </a:xfrm>
          <a:prstGeom prst="rect">
            <a:avLst/>
          </a:prstGeom>
          <a:solidFill>
            <a:srgbClr val="CC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8" name="Flèche : courbe vers la gauche 7">
            <a:extLst>
              <a:ext uri="{FF2B5EF4-FFF2-40B4-BE49-F238E27FC236}">
                <a16:creationId xmlns:a16="http://schemas.microsoft.com/office/drawing/2014/main" id="{36E0346B-F6C4-A89A-EA3C-3B761F61F6E2}"/>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6" action="ppaction://hlinksldjump"/>
              </a:rPr>
              <a:t>Retour</a:t>
            </a:r>
            <a:endParaRPr lang="fr-FR"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8554764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4734290-E00B-49B2-8EE7-00F26BBEBA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245" y="85863"/>
            <a:ext cx="12192000" cy="5598836"/>
          </a:xfrm>
          <a:prstGeom prst="rect">
            <a:avLst/>
          </a:prstGeom>
        </p:spPr>
      </p:pic>
      <p:sp>
        <p:nvSpPr>
          <p:cNvPr id="2" name="Titre 1"/>
          <p:cNvSpPr>
            <a:spLocks noGrp="1"/>
          </p:cNvSpPr>
          <p:nvPr>
            <p:ph type="title"/>
          </p:nvPr>
        </p:nvSpPr>
        <p:spPr>
          <a:xfrm>
            <a:off x="1025660" y="1557362"/>
            <a:ext cx="10515600" cy="1325563"/>
          </a:xfrm>
        </p:spPr>
        <p:txBody>
          <a:bodyPr/>
          <a:lstStyle/>
          <a:p>
            <a:pPr algn="ctr"/>
            <a:r>
              <a:rPr lang="fr-FR" dirty="0">
                <a:latin typeface="Garamond" panose="02020404030301010803" pitchFamily="18" charset="0"/>
              </a:rPr>
              <a:t>Comment mandater une expertise médicale auprès d’un médecin agréé ?</a:t>
            </a:r>
          </a:p>
        </p:txBody>
      </p:sp>
      <p:sp>
        <p:nvSpPr>
          <p:cNvPr id="4" name="Rectangle à coins arrondis 3"/>
          <p:cNvSpPr/>
          <p:nvPr/>
        </p:nvSpPr>
        <p:spPr>
          <a:xfrm>
            <a:off x="1420009" y="3141233"/>
            <a:ext cx="2850776" cy="1269402"/>
          </a:xfrm>
          <a:prstGeom prst="roundRec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hlinkClick r:id="rId3" action="ppaction://hlinksldjump"/>
              </a:rPr>
              <a:t>Directement auprès du médecin agréé</a:t>
            </a:r>
            <a:endParaRPr kumimoji="0" lang="fr-FR" sz="2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endParaRPr>
          </a:p>
        </p:txBody>
      </p:sp>
      <p:sp>
        <p:nvSpPr>
          <p:cNvPr id="6" name="Espace réservé du contenu 5"/>
          <p:cNvSpPr>
            <a:spLocks noGrp="1"/>
          </p:cNvSpPr>
          <p:nvPr>
            <p:ph idx="1"/>
          </p:nvPr>
        </p:nvSpPr>
        <p:spPr>
          <a:xfrm>
            <a:off x="7347473" y="3141233"/>
            <a:ext cx="2850776" cy="126940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marL="0" indent="0" algn="ctr">
              <a:buNone/>
            </a:pP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4" action="ppaction://hlinksldjump"/>
              </a:rPr>
              <a:t>Par l’intermédiaire du contrat d’assurance statutaire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5" action="ppaction://hlinksldjump">
                <a:extLst>
                  <a:ext uri="{A12FA001-AC4F-418D-AE19-62706E023703}">
                    <ahyp:hlinkClr xmlns:ahyp="http://schemas.microsoft.com/office/drawing/2018/hyperlinkcolor" val="tx"/>
                  </a:ext>
                </a:extLst>
              </a:hlinkClick>
            </a:endParaRPr>
          </a:p>
        </p:txBody>
      </p:sp>
      <p:sp>
        <p:nvSpPr>
          <p:cNvPr id="7" name="ZoneTexte 6">
            <a:extLst>
              <a:ext uri="{FF2B5EF4-FFF2-40B4-BE49-F238E27FC236}">
                <a16:creationId xmlns:a16="http://schemas.microsoft.com/office/drawing/2014/main" id="{082E60A0-08B9-49DD-8B99-11382981EF05}"/>
              </a:ext>
            </a:extLst>
          </p:cNvPr>
          <p:cNvSpPr txBox="1"/>
          <p:nvPr/>
        </p:nvSpPr>
        <p:spPr>
          <a:xfrm>
            <a:off x="2531550" y="6211278"/>
            <a:ext cx="62413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Cliquez sur « Echap » pour quitter la présentation à tout moment</a:t>
            </a:r>
          </a:p>
        </p:txBody>
      </p:sp>
      <p:sp>
        <p:nvSpPr>
          <p:cNvPr id="3" name="Titre 1">
            <a:extLst>
              <a:ext uri="{FF2B5EF4-FFF2-40B4-BE49-F238E27FC236}">
                <a16:creationId xmlns:a16="http://schemas.microsoft.com/office/drawing/2014/main" id="{67817F50-66F6-C0CF-F5C5-A33ABDA2DF3B}"/>
              </a:ext>
            </a:extLst>
          </p:cNvPr>
          <p:cNvSpPr txBox="1">
            <a:spLocks/>
          </p:cNvSpPr>
          <p:nvPr/>
        </p:nvSpPr>
        <p:spPr>
          <a:xfrm>
            <a:off x="3115340" y="365125"/>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8" name="Flèche : courbe vers la gauche 7">
            <a:extLst>
              <a:ext uri="{FF2B5EF4-FFF2-40B4-BE49-F238E27FC236}">
                <a16:creationId xmlns:a16="http://schemas.microsoft.com/office/drawing/2014/main" id="{EA168E67-3F13-CBF0-E6FB-89C802944BA8}"/>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6" action="ppaction://hlinksldjump"/>
              </a:rPr>
              <a:t>Retour</a:t>
            </a:r>
            <a:endParaRPr lang="fr-FR" dirty="0">
              <a:solidFill>
                <a:schemeClr val="tx1"/>
              </a:solidFill>
              <a:latin typeface="Garamond" panose="02020404030301010803" pitchFamily="18" charset="0"/>
            </a:endParaRPr>
          </a:p>
        </p:txBody>
      </p:sp>
    </p:spTree>
    <p:extLst>
      <p:ext uri="{BB962C8B-B14F-4D97-AF65-F5344CB8AC3E}">
        <p14:creationId xmlns:p14="http://schemas.microsoft.com/office/powerpoint/2010/main" val="495783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4734290-E00B-49B2-8EE7-00F26BBEBA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8130" y="95193"/>
            <a:ext cx="12192000" cy="5598836"/>
          </a:xfrm>
          <a:prstGeom prst="rect">
            <a:avLst/>
          </a:prstGeom>
        </p:spPr>
      </p:pic>
      <p:sp>
        <p:nvSpPr>
          <p:cNvPr id="2" name="Titre 1"/>
          <p:cNvSpPr>
            <a:spLocks noGrp="1"/>
          </p:cNvSpPr>
          <p:nvPr>
            <p:ph type="title"/>
          </p:nvPr>
        </p:nvSpPr>
        <p:spPr>
          <a:xfrm>
            <a:off x="1016330" y="955432"/>
            <a:ext cx="10515600" cy="1325563"/>
          </a:xfrm>
        </p:spPr>
        <p:txBody>
          <a:bodyPr/>
          <a:lstStyle/>
          <a:p>
            <a:pPr algn="ctr"/>
            <a:r>
              <a:rPr lang="fr-FR" dirty="0">
                <a:latin typeface="Garamond" panose="02020404030301010803" pitchFamily="18" charset="0"/>
              </a:rPr>
              <a:t>Quel est le statut de votre agent?</a:t>
            </a:r>
          </a:p>
        </p:txBody>
      </p:sp>
      <p:sp>
        <p:nvSpPr>
          <p:cNvPr id="4" name="Rectangle à coins arrondis 3"/>
          <p:cNvSpPr/>
          <p:nvPr/>
        </p:nvSpPr>
        <p:spPr>
          <a:xfrm>
            <a:off x="1420009" y="3141233"/>
            <a:ext cx="2850776" cy="1269402"/>
          </a:xfrm>
          <a:prstGeom prst="roundRec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hlinkClick r:id="rId3" action="ppaction://hlinksldjump">
                  <a:extLst>
                    <a:ext uri="{A12FA001-AC4F-418D-AE19-62706E023703}">
                      <ahyp:hlinkClr xmlns:ahyp="http://schemas.microsoft.com/office/drawing/2018/hyperlinkcolor" val="tx"/>
                    </a:ext>
                  </a:extLst>
                </a:hlinkClick>
              </a:rPr>
              <a:t>Titulaire</a:t>
            </a:r>
            <a:endParaRPr kumimoji="0" lang="fr-FR" sz="2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endParaRPr>
          </a:p>
        </p:txBody>
      </p:sp>
      <p:sp>
        <p:nvSpPr>
          <p:cNvPr id="6" name="Espace réservé du contenu 5"/>
          <p:cNvSpPr>
            <a:spLocks noGrp="1"/>
          </p:cNvSpPr>
          <p:nvPr>
            <p:ph idx="1"/>
          </p:nvPr>
        </p:nvSpPr>
        <p:spPr>
          <a:xfrm>
            <a:off x="7347473" y="3141233"/>
            <a:ext cx="2850776" cy="126940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4" action="ppaction://hlinksldjump">
                  <a:extLst>
                    <a:ext uri="{A12FA001-AC4F-418D-AE19-62706E023703}">
                      <ahyp:hlinkClr xmlns:ahyp="http://schemas.microsoft.com/office/drawing/2018/hyperlinkcolor" val="tx"/>
                    </a:ext>
                  </a:extLst>
                </a:hlinkClick>
              </a:rPr>
              <a:t>Contractuel</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3" action="ppaction://hlinksldjump">
                <a:extLst>
                  <a:ext uri="{A12FA001-AC4F-418D-AE19-62706E023703}">
                    <ahyp:hlinkClr xmlns:ahyp="http://schemas.microsoft.com/office/drawing/2018/hyperlinkcolor" val="tx"/>
                  </a:ext>
                </a:extLst>
              </a:hlinkClick>
            </a:endParaRPr>
          </a:p>
        </p:txBody>
      </p:sp>
      <p:sp>
        <p:nvSpPr>
          <p:cNvPr id="7" name="ZoneTexte 6">
            <a:extLst>
              <a:ext uri="{FF2B5EF4-FFF2-40B4-BE49-F238E27FC236}">
                <a16:creationId xmlns:a16="http://schemas.microsoft.com/office/drawing/2014/main" id="{082E60A0-08B9-49DD-8B99-11382981EF05}"/>
              </a:ext>
            </a:extLst>
          </p:cNvPr>
          <p:cNvSpPr txBox="1"/>
          <p:nvPr/>
        </p:nvSpPr>
        <p:spPr>
          <a:xfrm>
            <a:off x="270245" y="6155294"/>
            <a:ext cx="62413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Cliquez sur « Echap » pour quitter la présentation à tout moment</a:t>
            </a:r>
          </a:p>
        </p:txBody>
      </p:sp>
    </p:spTree>
    <p:extLst>
      <p:ext uri="{BB962C8B-B14F-4D97-AF65-F5344CB8AC3E}">
        <p14:creationId xmlns:p14="http://schemas.microsoft.com/office/powerpoint/2010/main" val="5214199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4734290-E00B-49B2-8EE7-00F26BBEBA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245" y="85863"/>
            <a:ext cx="12192000" cy="5598836"/>
          </a:xfrm>
          <a:prstGeom prst="rect">
            <a:avLst/>
          </a:prstGeom>
        </p:spPr>
      </p:pic>
      <p:sp>
        <p:nvSpPr>
          <p:cNvPr id="2" name="Titre 1"/>
          <p:cNvSpPr>
            <a:spLocks noGrp="1"/>
          </p:cNvSpPr>
          <p:nvPr>
            <p:ph type="title"/>
          </p:nvPr>
        </p:nvSpPr>
        <p:spPr>
          <a:xfrm>
            <a:off x="1025661" y="1559718"/>
            <a:ext cx="10515600" cy="1325563"/>
          </a:xfrm>
        </p:spPr>
        <p:txBody>
          <a:bodyPr/>
          <a:lstStyle/>
          <a:p>
            <a:pPr algn="ctr"/>
            <a:r>
              <a:rPr lang="fr-FR" dirty="0">
                <a:latin typeface="Garamond" panose="02020404030301010803" pitchFamily="18" charset="0"/>
              </a:rPr>
              <a:t>Comment mandater une expertise médicale auprès d’un médecin agréé ?</a:t>
            </a:r>
          </a:p>
        </p:txBody>
      </p:sp>
      <p:sp>
        <p:nvSpPr>
          <p:cNvPr id="4" name="Rectangle à coins arrondis 3"/>
          <p:cNvSpPr/>
          <p:nvPr/>
        </p:nvSpPr>
        <p:spPr>
          <a:xfrm>
            <a:off x="1420009" y="3141233"/>
            <a:ext cx="2850776" cy="1269402"/>
          </a:xfrm>
          <a:prstGeom prst="roundRec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hlinkClick r:id="rId3" action="ppaction://hlinksldjump"/>
              </a:rPr>
              <a:t>Directement auprès du médecin agréé</a:t>
            </a:r>
            <a:endParaRPr kumimoji="0" lang="fr-FR" sz="2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endParaRPr>
          </a:p>
        </p:txBody>
      </p:sp>
      <p:sp>
        <p:nvSpPr>
          <p:cNvPr id="6" name="Espace réservé du contenu 5"/>
          <p:cNvSpPr>
            <a:spLocks noGrp="1"/>
          </p:cNvSpPr>
          <p:nvPr>
            <p:ph idx="1"/>
          </p:nvPr>
        </p:nvSpPr>
        <p:spPr>
          <a:xfrm>
            <a:off x="7347473" y="3141233"/>
            <a:ext cx="2850776" cy="126940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marL="0" indent="0" algn="ctr">
              <a:buNone/>
            </a:pP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4" action="ppaction://hlinksldjump"/>
              </a:rPr>
              <a:t>Par l’intermédiaire du contrat d’assurance statutaire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5" action="ppaction://hlinksldjump">
                <a:extLst>
                  <a:ext uri="{A12FA001-AC4F-418D-AE19-62706E023703}">
                    <ahyp:hlinkClr xmlns:ahyp="http://schemas.microsoft.com/office/drawing/2018/hyperlinkcolor" val="tx"/>
                  </a:ext>
                </a:extLst>
              </a:hlinkClick>
            </a:endParaRPr>
          </a:p>
        </p:txBody>
      </p:sp>
      <p:sp>
        <p:nvSpPr>
          <p:cNvPr id="7" name="ZoneTexte 6">
            <a:extLst>
              <a:ext uri="{FF2B5EF4-FFF2-40B4-BE49-F238E27FC236}">
                <a16:creationId xmlns:a16="http://schemas.microsoft.com/office/drawing/2014/main" id="{082E60A0-08B9-49DD-8B99-11382981EF05}"/>
              </a:ext>
            </a:extLst>
          </p:cNvPr>
          <p:cNvSpPr txBox="1"/>
          <p:nvPr/>
        </p:nvSpPr>
        <p:spPr>
          <a:xfrm>
            <a:off x="2117706" y="6173911"/>
            <a:ext cx="624131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Cliquez sur « Echap » pour quitter la présentation à tout moment</a:t>
            </a:r>
          </a:p>
        </p:txBody>
      </p:sp>
      <p:sp>
        <p:nvSpPr>
          <p:cNvPr id="3" name="Titre 1">
            <a:extLst>
              <a:ext uri="{FF2B5EF4-FFF2-40B4-BE49-F238E27FC236}">
                <a16:creationId xmlns:a16="http://schemas.microsoft.com/office/drawing/2014/main" id="{309D9B25-3982-63B2-6B19-AC5CEF50362B}"/>
              </a:ext>
            </a:extLst>
          </p:cNvPr>
          <p:cNvSpPr txBox="1">
            <a:spLocks/>
          </p:cNvSpPr>
          <p:nvPr/>
        </p:nvSpPr>
        <p:spPr>
          <a:xfrm>
            <a:off x="3115340" y="314757"/>
            <a:ext cx="8238460" cy="88951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solidFill>
                  <a:prstClr val="black"/>
                </a:solidFill>
                <a:latin typeface="Garamond" panose="02020404030301010803" pitchFamily="18" charset="0"/>
              </a:rPr>
              <a:t>Il s’agit d’une maladie professionnelle</a:t>
            </a:r>
            <a:br>
              <a:rPr lang="fr-FR" sz="2000">
                <a:ln w="0"/>
                <a:solidFill>
                  <a:prstClr val="black"/>
                </a:solidFill>
                <a:latin typeface="Garamond" panose="02020404030301010803" pitchFamily="18" charset="0"/>
                <a:ea typeface="+mn-ea"/>
                <a:cs typeface="+mn-cs"/>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8" name="Flèche : courbe vers la gauche 7">
            <a:extLst>
              <a:ext uri="{FF2B5EF4-FFF2-40B4-BE49-F238E27FC236}">
                <a16:creationId xmlns:a16="http://schemas.microsoft.com/office/drawing/2014/main" id="{C034C1A4-5FF1-C975-CE04-A4DF05F11F2A}"/>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6" action="ppaction://hlinksldjump"/>
              </a:rPr>
              <a:t>Retour</a:t>
            </a:r>
            <a:endParaRPr lang="fr-FR" dirty="0">
              <a:solidFill>
                <a:schemeClr val="tx1"/>
              </a:solidFill>
              <a:latin typeface="Garamond" panose="02020404030301010803" pitchFamily="18" charset="0"/>
            </a:endParaRPr>
          </a:p>
        </p:txBody>
      </p:sp>
    </p:spTree>
    <p:extLst>
      <p:ext uri="{BB962C8B-B14F-4D97-AF65-F5344CB8AC3E}">
        <p14:creationId xmlns:p14="http://schemas.microsoft.com/office/powerpoint/2010/main" val="9783017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6B59E0-15F4-589D-D678-886857DEB21D}"/>
              </a:ext>
            </a:extLst>
          </p:cNvPr>
          <p:cNvSpPr>
            <a:spLocks noGrp="1"/>
          </p:cNvSpPr>
          <p:nvPr>
            <p:ph type="title"/>
          </p:nvPr>
        </p:nvSpPr>
        <p:spPr>
          <a:xfrm>
            <a:off x="1249260" y="1219013"/>
            <a:ext cx="10515600" cy="692398"/>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4" name="Sous-titre 2">
            <a:extLst>
              <a:ext uri="{FF2B5EF4-FFF2-40B4-BE49-F238E27FC236}">
                <a16:creationId xmlns:a16="http://schemas.microsoft.com/office/drawing/2014/main" id="{795F454F-1551-CB80-9351-8CA95A1F6FC9}"/>
              </a:ext>
            </a:extLst>
          </p:cNvPr>
          <p:cNvSpPr>
            <a:spLocks noGrp="1"/>
          </p:cNvSpPr>
          <p:nvPr>
            <p:ph idx="1"/>
          </p:nvPr>
        </p:nvSpPr>
        <p:spPr>
          <a:xfrm>
            <a:off x="838200" y="1825625"/>
            <a:ext cx="10515600" cy="4351338"/>
          </a:xfrm>
        </p:spPr>
        <p:txBody>
          <a:bodyPr>
            <a:normAutofit/>
          </a:bodyPr>
          <a:lstStyle/>
          <a:p>
            <a:pPr marL="0" indent="0" algn="l">
              <a:buNone/>
            </a:pPr>
            <a:r>
              <a:rPr lang="fr-FR" sz="1800" dirty="0">
                <a:solidFill>
                  <a:srgbClr val="000000"/>
                </a:solidFill>
                <a:effectLst/>
                <a:latin typeface="Garamond" panose="02020404030301010803" pitchFamily="18" charset="0"/>
                <a:ea typeface="Calibri" panose="020F0502020204030204" pitchFamily="34" charset="0"/>
              </a:rPr>
              <a:t>Listes des médecins agréés par l’ARS disponibles sur le site de l’ARS : </a:t>
            </a:r>
            <a:r>
              <a:rPr lang="fr-FR" sz="1800" u="sng" dirty="0">
                <a:solidFill>
                  <a:srgbClr val="0563C1"/>
                </a:solidFill>
                <a:effectLst/>
                <a:latin typeface="Garamond" panose="02020404030301010803" pitchFamily="18" charset="0"/>
                <a:ea typeface="Calibri" panose="020F0502020204030204" pitchFamily="34" charset="0"/>
                <a:hlinkClick r:id="rId2"/>
              </a:rPr>
              <a:t>https://www.normandie.ars.sante.fr/annuaires-des-professionnels-et-etablissements-0</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-Prendre contact avec un médecin agréé pour prise de rendez vous</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-Transmission de la lettre de mission + questionnaire (</a:t>
            </a:r>
            <a:r>
              <a:rPr lang="fr-FR" sz="1800" dirty="0">
                <a:solidFill>
                  <a:srgbClr val="000000"/>
                </a:solidFill>
                <a:effectLst/>
                <a:latin typeface="Garamond" panose="02020404030301010803" pitchFamily="18" charset="0"/>
                <a:ea typeface="Calibri" panose="020F0502020204030204" pitchFamily="34" charset="0"/>
                <a:hlinkClick r:id="rId3"/>
              </a:rPr>
              <a:t>Annexe 5 de la base documentaire</a:t>
            </a:r>
            <a:r>
              <a:rPr lang="fr-FR" sz="1800" dirty="0">
                <a:solidFill>
                  <a:srgbClr val="000000"/>
                </a:solidFill>
                <a:effectLst/>
                <a:latin typeface="Garamond" panose="02020404030301010803" pitchFamily="18" charset="0"/>
                <a:ea typeface="Calibri" panose="020F0502020204030204" pitchFamily="34" charset="0"/>
              </a:rPr>
              <a:t>) ainsi que les documents suivants :</a:t>
            </a:r>
          </a:p>
          <a:p>
            <a:pPr indent="449580" algn="l"/>
            <a:r>
              <a:rPr lang="fr-FR" sz="1800" dirty="0">
                <a:solidFill>
                  <a:srgbClr val="000000"/>
                </a:solidFill>
                <a:effectLst/>
                <a:latin typeface="Garamond" panose="02020404030301010803" pitchFamily="18" charset="0"/>
                <a:ea typeface="Calibri" panose="020F0502020204030204" pitchFamily="34" charset="0"/>
              </a:rPr>
              <a:t>Déclaration de l’accident de service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Fiche de poste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Certificats médicaux</a:t>
            </a:r>
            <a:endParaRPr lang="fr-FR" sz="1800" dirty="0">
              <a:effectLst/>
              <a:latin typeface="Calibri" panose="020F0502020204030204" pitchFamily="34" charset="0"/>
              <a:ea typeface="Calibri" panose="020F0502020204030204" pitchFamily="34" charset="0"/>
            </a:endParaRPr>
          </a:p>
          <a:p>
            <a:pPr indent="449580"/>
            <a:r>
              <a:rPr lang="fr-FR" sz="1800" dirty="0">
                <a:solidFill>
                  <a:srgbClr val="000000"/>
                </a:solidFill>
                <a:effectLst/>
                <a:latin typeface="Garamond" panose="02020404030301010803" pitchFamily="18" charset="0"/>
                <a:ea typeface="Calibri" panose="020F0502020204030204" pitchFamily="34" charset="0"/>
              </a:rPr>
              <a:t>Enquête administrative (rapport de la collectivité mentionnant son avis)</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-Envoi de la convocation à l’agent au minimum 15 jours avant le rdv (</a:t>
            </a:r>
            <a:r>
              <a:rPr lang="fr-FR" sz="1800" dirty="0">
                <a:solidFill>
                  <a:srgbClr val="000000"/>
                </a:solidFill>
                <a:effectLst/>
                <a:latin typeface="Garamond" panose="02020404030301010803" pitchFamily="18" charset="0"/>
                <a:ea typeface="Calibri" panose="020F0502020204030204" pitchFamily="34" charset="0"/>
                <a:hlinkClick r:id="rId3"/>
              </a:rPr>
              <a:t>Annexe 7 de la base documentaire</a:t>
            </a:r>
            <a:r>
              <a:rPr lang="fr-FR" sz="1800" dirty="0">
                <a:solidFill>
                  <a:srgbClr val="000000"/>
                </a:solidFill>
                <a:effectLst/>
                <a:latin typeface="Garamond" panose="02020404030301010803" pitchFamily="18"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pPr indent="449580" algn="l"/>
            <a:endParaRPr lang="fr-FR" sz="1800" dirty="0">
              <a:effectLst/>
              <a:latin typeface="Garamond" panose="02020404030301010803" pitchFamily="18" charset="0"/>
              <a:ea typeface="Calibri" panose="020F0502020204030204" pitchFamily="34" charset="0"/>
            </a:endParaRPr>
          </a:p>
          <a:p>
            <a:pPr marL="0" indent="0" algn="l">
              <a:buNone/>
            </a:pPr>
            <a:endParaRPr lang="fr-FR" sz="1800" dirty="0">
              <a:effectLst/>
              <a:latin typeface="Garamond" panose="02020404030301010803" pitchFamily="18" charset="0"/>
              <a:ea typeface="Calibri" panose="020F0502020204030204" pitchFamily="34" charset="0"/>
            </a:endParaRPr>
          </a:p>
          <a:p>
            <a:endParaRPr lang="fr-FR" dirty="0">
              <a:latin typeface="Garamond" panose="02020404030301010803" pitchFamily="18" charset="0"/>
            </a:endParaRPr>
          </a:p>
        </p:txBody>
      </p:sp>
      <p:sp>
        <p:nvSpPr>
          <p:cNvPr id="5" name="Flèche : droite 4">
            <a:extLst>
              <a:ext uri="{FF2B5EF4-FFF2-40B4-BE49-F238E27FC236}">
                <a16:creationId xmlns:a16="http://schemas.microsoft.com/office/drawing/2014/main" id="{40B0FC42-7F4F-A514-88E4-C287852D3BB7}"/>
              </a:ext>
            </a:extLst>
          </p:cNvPr>
          <p:cNvSpPr/>
          <p:nvPr/>
        </p:nvSpPr>
        <p:spPr>
          <a:xfrm>
            <a:off x="9839578" y="57734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4"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pic>
        <p:nvPicPr>
          <p:cNvPr id="6" name="Picture 2" descr="Inscriptions aux concours et examens">
            <a:extLst>
              <a:ext uri="{FF2B5EF4-FFF2-40B4-BE49-F238E27FC236}">
                <a16:creationId xmlns:a16="http://schemas.microsoft.com/office/drawing/2014/main" id="{09563BA8-8A2E-05E0-B733-167B0704013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6115" y="184558"/>
            <a:ext cx="2350109" cy="1120241"/>
          </a:xfrm>
          <a:prstGeom prst="rect">
            <a:avLst/>
          </a:prstGeom>
          <a:noFill/>
          <a:extLst>
            <a:ext uri="{909E8E84-426E-40DD-AFC4-6F175D3DCCD1}">
              <a14:hiddenFill xmlns:a14="http://schemas.microsoft.com/office/drawing/2010/main">
                <a:solidFill>
                  <a:srgbClr val="FFFFFF"/>
                </a:solidFill>
              </a14:hiddenFill>
            </a:ext>
          </a:extLst>
        </p:spPr>
      </p:pic>
      <p:sp>
        <p:nvSpPr>
          <p:cNvPr id="8" name="Titre 1">
            <a:extLst>
              <a:ext uri="{FF2B5EF4-FFF2-40B4-BE49-F238E27FC236}">
                <a16:creationId xmlns:a16="http://schemas.microsoft.com/office/drawing/2014/main" id="{88FE2C68-36C1-75D4-330E-8889D6F6B9C8}"/>
              </a:ext>
            </a:extLst>
          </p:cNvPr>
          <p:cNvSpPr txBox="1">
            <a:spLocks/>
          </p:cNvSpPr>
          <p:nvPr/>
        </p:nvSpPr>
        <p:spPr>
          <a:xfrm>
            <a:off x="3115340" y="365126"/>
            <a:ext cx="8238460" cy="853888"/>
          </a:xfrm>
          <a:prstGeom prst="rect">
            <a:avLst/>
          </a:prstGeom>
          <a:solidFill>
            <a:srgbClr val="CC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3" name="Flèche : courbe vers la gauche 2">
            <a:extLst>
              <a:ext uri="{FF2B5EF4-FFF2-40B4-BE49-F238E27FC236}">
                <a16:creationId xmlns:a16="http://schemas.microsoft.com/office/drawing/2014/main" id="{55C542A4-1C55-3867-8871-66269312CF3E}"/>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6" action="ppaction://hlinksldjump"/>
              </a:rPr>
              <a:t>Retour</a:t>
            </a:r>
            <a:endParaRPr lang="fr-FR" dirty="0">
              <a:solidFill>
                <a:schemeClr val="tx1"/>
              </a:solidFill>
              <a:latin typeface="Garamond" panose="02020404030301010803" pitchFamily="18" charset="0"/>
            </a:endParaRPr>
          </a:p>
        </p:txBody>
      </p:sp>
    </p:spTree>
    <p:extLst>
      <p:ext uri="{BB962C8B-B14F-4D97-AF65-F5344CB8AC3E}">
        <p14:creationId xmlns:p14="http://schemas.microsoft.com/office/powerpoint/2010/main" val="1286770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6B59E0-15F4-589D-D678-886857DEB21D}"/>
              </a:ext>
            </a:extLst>
          </p:cNvPr>
          <p:cNvSpPr>
            <a:spLocks noGrp="1"/>
          </p:cNvSpPr>
          <p:nvPr>
            <p:ph type="title"/>
          </p:nvPr>
        </p:nvSpPr>
        <p:spPr>
          <a:xfrm>
            <a:off x="1249260" y="1219013"/>
            <a:ext cx="10515600" cy="692398"/>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4" name="Sous-titre 2">
            <a:extLst>
              <a:ext uri="{FF2B5EF4-FFF2-40B4-BE49-F238E27FC236}">
                <a16:creationId xmlns:a16="http://schemas.microsoft.com/office/drawing/2014/main" id="{795F454F-1551-CB80-9351-8CA95A1F6FC9}"/>
              </a:ext>
            </a:extLst>
          </p:cNvPr>
          <p:cNvSpPr>
            <a:spLocks noGrp="1"/>
          </p:cNvSpPr>
          <p:nvPr>
            <p:ph idx="1"/>
          </p:nvPr>
        </p:nvSpPr>
        <p:spPr>
          <a:xfrm>
            <a:off x="838200" y="1825625"/>
            <a:ext cx="10515600" cy="4351338"/>
          </a:xfrm>
        </p:spPr>
        <p:txBody>
          <a:bodyPr>
            <a:normAutofit/>
          </a:bodyPr>
          <a:lstStyle/>
          <a:p>
            <a:pPr marL="0" indent="0" algn="l">
              <a:buNone/>
            </a:pPr>
            <a:r>
              <a:rPr lang="fr-FR" sz="1800" dirty="0">
                <a:solidFill>
                  <a:srgbClr val="000000"/>
                </a:solidFill>
                <a:effectLst/>
                <a:latin typeface="Garamond" panose="02020404030301010803" pitchFamily="18" charset="0"/>
                <a:ea typeface="Calibri" panose="020F0502020204030204" pitchFamily="34" charset="0"/>
              </a:rPr>
              <a:t>Listes des médecins agréés par l’ARS disponibles sur le site de l’ARS : </a:t>
            </a:r>
            <a:r>
              <a:rPr lang="fr-FR" sz="1800" u="sng" dirty="0">
                <a:solidFill>
                  <a:srgbClr val="0563C1"/>
                </a:solidFill>
                <a:effectLst/>
                <a:latin typeface="Garamond" panose="02020404030301010803" pitchFamily="18" charset="0"/>
                <a:ea typeface="Calibri" panose="020F0502020204030204" pitchFamily="34" charset="0"/>
                <a:hlinkClick r:id="rId2"/>
              </a:rPr>
              <a:t>https://www.normandie.ars.sante.fr/annuaires-des-professionnels-et-etablissements-0</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-Prendre contact avec un médecin agréé pour prise de rendez vous</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-Transmission de la lettre de mission + questionnaire (</a:t>
            </a:r>
            <a:r>
              <a:rPr lang="fr-FR" sz="1800" dirty="0">
                <a:solidFill>
                  <a:srgbClr val="000000"/>
                </a:solidFill>
                <a:effectLst/>
                <a:latin typeface="Garamond" panose="02020404030301010803" pitchFamily="18" charset="0"/>
                <a:ea typeface="Calibri" panose="020F0502020204030204" pitchFamily="34" charset="0"/>
                <a:hlinkClick r:id="rId3"/>
              </a:rPr>
              <a:t>Annexe 5 de la base documentaire</a:t>
            </a:r>
            <a:r>
              <a:rPr lang="fr-FR" sz="1800" dirty="0">
                <a:solidFill>
                  <a:srgbClr val="000000"/>
                </a:solidFill>
                <a:effectLst/>
                <a:latin typeface="Garamond" panose="02020404030301010803" pitchFamily="18" charset="0"/>
                <a:ea typeface="Calibri" panose="020F0502020204030204" pitchFamily="34" charset="0"/>
              </a:rPr>
              <a:t>) ainsi que les documents suivants :</a:t>
            </a:r>
          </a:p>
          <a:p>
            <a:pPr indent="449580" algn="l"/>
            <a:r>
              <a:rPr lang="fr-FR" sz="1800" dirty="0">
                <a:solidFill>
                  <a:srgbClr val="000000"/>
                </a:solidFill>
                <a:effectLst/>
                <a:latin typeface="Garamond" panose="02020404030301010803" pitchFamily="18" charset="0"/>
                <a:ea typeface="Calibri" panose="020F0502020204030204" pitchFamily="34" charset="0"/>
              </a:rPr>
              <a:t>Déclaration de l’accident de trajet</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Fiche de poste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Certificats médicaux</a:t>
            </a:r>
            <a:endParaRPr lang="fr-FR" sz="1800" dirty="0">
              <a:effectLst/>
              <a:latin typeface="Calibri" panose="020F0502020204030204" pitchFamily="34" charset="0"/>
              <a:ea typeface="Calibri" panose="020F0502020204030204" pitchFamily="34" charset="0"/>
            </a:endParaRPr>
          </a:p>
          <a:p>
            <a:pPr indent="449580"/>
            <a:r>
              <a:rPr lang="fr-FR" sz="1800" dirty="0">
                <a:solidFill>
                  <a:srgbClr val="000000"/>
                </a:solidFill>
                <a:effectLst/>
                <a:latin typeface="Garamond" panose="02020404030301010803" pitchFamily="18" charset="0"/>
                <a:ea typeface="Calibri" panose="020F0502020204030204" pitchFamily="34" charset="0"/>
              </a:rPr>
              <a:t>Enquête administrative (rapport de la collectivité mentionnant son avis)</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-Envoi de la convocation à l’agent au minimum 15 jours avant le rdv (</a:t>
            </a:r>
            <a:r>
              <a:rPr lang="fr-FR" sz="1800" dirty="0">
                <a:solidFill>
                  <a:srgbClr val="000000"/>
                </a:solidFill>
                <a:effectLst/>
                <a:latin typeface="Garamond" panose="02020404030301010803" pitchFamily="18" charset="0"/>
                <a:ea typeface="Calibri" panose="020F0502020204030204" pitchFamily="34" charset="0"/>
                <a:hlinkClick r:id="rId3"/>
              </a:rPr>
              <a:t>Annexe 7 de la base documentaire</a:t>
            </a:r>
            <a:r>
              <a:rPr lang="fr-FR" sz="1800" dirty="0">
                <a:solidFill>
                  <a:srgbClr val="000000"/>
                </a:solidFill>
                <a:effectLst/>
                <a:latin typeface="Garamond" panose="02020404030301010803" pitchFamily="18"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pPr indent="449580" algn="l"/>
            <a:endParaRPr lang="fr-FR" sz="1800" dirty="0">
              <a:effectLst/>
              <a:latin typeface="Garamond" panose="02020404030301010803" pitchFamily="18" charset="0"/>
              <a:ea typeface="Calibri" panose="020F0502020204030204" pitchFamily="34" charset="0"/>
            </a:endParaRPr>
          </a:p>
          <a:p>
            <a:pPr marL="0" indent="0" algn="l">
              <a:buNone/>
            </a:pPr>
            <a:endParaRPr lang="fr-FR" sz="1800" dirty="0">
              <a:effectLst/>
              <a:latin typeface="Garamond" panose="02020404030301010803" pitchFamily="18" charset="0"/>
              <a:ea typeface="Calibri" panose="020F0502020204030204" pitchFamily="34" charset="0"/>
            </a:endParaRPr>
          </a:p>
          <a:p>
            <a:endParaRPr lang="fr-FR" dirty="0">
              <a:latin typeface="Garamond" panose="02020404030301010803" pitchFamily="18" charset="0"/>
            </a:endParaRPr>
          </a:p>
        </p:txBody>
      </p:sp>
      <p:sp>
        <p:nvSpPr>
          <p:cNvPr id="5" name="Flèche : droite 4">
            <a:extLst>
              <a:ext uri="{FF2B5EF4-FFF2-40B4-BE49-F238E27FC236}">
                <a16:creationId xmlns:a16="http://schemas.microsoft.com/office/drawing/2014/main" id="{40B0FC42-7F4F-A514-88E4-C287852D3BB7}"/>
              </a:ext>
            </a:extLst>
          </p:cNvPr>
          <p:cNvSpPr/>
          <p:nvPr/>
        </p:nvSpPr>
        <p:spPr>
          <a:xfrm>
            <a:off x="9839578" y="57734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4"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pic>
        <p:nvPicPr>
          <p:cNvPr id="6" name="Picture 2" descr="Inscriptions aux concours et examens">
            <a:extLst>
              <a:ext uri="{FF2B5EF4-FFF2-40B4-BE49-F238E27FC236}">
                <a16:creationId xmlns:a16="http://schemas.microsoft.com/office/drawing/2014/main" id="{09563BA8-8A2E-05E0-B733-167B0704013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6115" y="184558"/>
            <a:ext cx="2350109" cy="1120241"/>
          </a:xfrm>
          <a:prstGeom prst="rect">
            <a:avLst/>
          </a:prstGeom>
          <a:noFill/>
          <a:extLst>
            <a:ext uri="{909E8E84-426E-40DD-AFC4-6F175D3DCCD1}">
              <a14:hiddenFill xmlns:a14="http://schemas.microsoft.com/office/drawing/2010/main">
                <a:solidFill>
                  <a:srgbClr val="FFFFFF"/>
                </a:solidFill>
              </a14:hiddenFill>
            </a:ext>
          </a:extLst>
        </p:spPr>
      </p:pic>
      <p:sp>
        <p:nvSpPr>
          <p:cNvPr id="7" name="Titre 1">
            <a:extLst>
              <a:ext uri="{FF2B5EF4-FFF2-40B4-BE49-F238E27FC236}">
                <a16:creationId xmlns:a16="http://schemas.microsoft.com/office/drawing/2014/main" id="{40A212EC-258D-F579-B70C-58235B603294}"/>
              </a:ext>
            </a:extLst>
          </p:cNvPr>
          <p:cNvSpPr txBox="1">
            <a:spLocks/>
          </p:cNvSpPr>
          <p:nvPr/>
        </p:nvSpPr>
        <p:spPr>
          <a:xfrm>
            <a:off x="3115340" y="365125"/>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3" name="Flèche : courbe vers la gauche 2">
            <a:extLst>
              <a:ext uri="{FF2B5EF4-FFF2-40B4-BE49-F238E27FC236}">
                <a16:creationId xmlns:a16="http://schemas.microsoft.com/office/drawing/2014/main" id="{C1628606-4A47-0768-98AD-6764B3A0490B}"/>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6" action="ppaction://hlinksldjump"/>
              </a:rPr>
              <a:t>Retour</a:t>
            </a:r>
            <a:endParaRPr lang="fr-FR"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280114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6B59E0-15F4-589D-D678-886857DEB21D}"/>
              </a:ext>
            </a:extLst>
          </p:cNvPr>
          <p:cNvSpPr>
            <a:spLocks noGrp="1"/>
          </p:cNvSpPr>
          <p:nvPr>
            <p:ph type="title"/>
          </p:nvPr>
        </p:nvSpPr>
        <p:spPr>
          <a:xfrm>
            <a:off x="1249260" y="1219013"/>
            <a:ext cx="10515600" cy="692398"/>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4" name="Sous-titre 2">
            <a:extLst>
              <a:ext uri="{FF2B5EF4-FFF2-40B4-BE49-F238E27FC236}">
                <a16:creationId xmlns:a16="http://schemas.microsoft.com/office/drawing/2014/main" id="{795F454F-1551-CB80-9351-8CA95A1F6FC9}"/>
              </a:ext>
            </a:extLst>
          </p:cNvPr>
          <p:cNvSpPr>
            <a:spLocks noGrp="1"/>
          </p:cNvSpPr>
          <p:nvPr>
            <p:ph idx="1"/>
          </p:nvPr>
        </p:nvSpPr>
        <p:spPr>
          <a:xfrm>
            <a:off x="940838" y="1825625"/>
            <a:ext cx="10515600" cy="4351338"/>
          </a:xfrm>
        </p:spPr>
        <p:txBody>
          <a:bodyPr>
            <a:normAutofit/>
          </a:bodyPr>
          <a:lstStyle/>
          <a:p>
            <a:pPr marL="0" indent="0" algn="l">
              <a:buNone/>
            </a:pPr>
            <a:r>
              <a:rPr lang="fr-FR" sz="1800" dirty="0">
                <a:solidFill>
                  <a:srgbClr val="000000"/>
                </a:solidFill>
                <a:effectLst/>
                <a:latin typeface="Garamond" panose="02020404030301010803" pitchFamily="18" charset="0"/>
                <a:ea typeface="Calibri" panose="020F0502020204030204" pitchFamily="34" charset="0"/>
              </a:rPr>
              <a:t>Listes des médecins agréés par l’ARS disponibles sur le site de l’ARS : </a:t>
            </a:r>
            <a:r>
              <a:rPr lang="fr-FR" sz="1800" u="sng" dirty="0">
                <a:solidFill>
                  <a:srgbClr val="0563C1"/>
                </a:solidFill>
                <a:effectLst/>
                <a:latin typeface="Garamond" panose="02020404030301010803" pitchFamily="18" charset="0"/>
                <a:ea typeface="Calibri" panose="020F0502020204030204" pitchFamily="34" charset="0"/>
                <a:hlinkClick r:id="rId2"/>
              </a:rPr>
              <a:t>https://www.normandie.ars.sante.fr/annuaires-des-professionnels-et-etablissements-0</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-Prendre contact avec un médecin agréé pour prise de rendez vous</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-Transmission de la lettre de mission + questionnaire (</a:t>
            </a:r>
            <a:r>
              <a:rPr lang="fr-FR" sz="1800" dirty="0">
                <a:solidFill>
                  <a:srgbClr val="000000"/>
                </a:solidFill>
                <a:effectLst/>
                <a:latin typeface="Garamond" panose="02020404030301010803" pitchFamily="18" charset="0"/>
                <a:ea typeface="Calibri" panose="020F0502020204030204" pitchFamily="34" charset="0"/>
                <a:hlinkClick r:id="rId3"/>
              </a:rPr>
              <a:t>Annexe 6 de la base documentaire</a:t>
            </a:r>
            <a:r>
              <a:rPr lang="fr-FR" sz="1800" dirty="0">
                <a:solidFill>
                  <a:srgbClr val="000000"/>
                </a:solidFill>
                <a:effectLst/>
                <a:latin typeface="Garamond" panose="02020404030301010803" pitchFamily="18" charset="0"/>
                <a:ea typeface="Calibri" panose="020F0502020204030204" pitchFamily="34" charset="0"/>
              </a:rPr>
              <a:t>) ainsi que les documents suivants :</a:t>
            </a:r>
          </a:p>
          <a:p>
            <a:pPr indent="449580" algn="l"/>
            <a:r>
              <a:rPr lang="fr-FR" sz="1800" dirty="0">
                <a:solidFill>
                  <a:srgbClr val="000000"/>
                </a:solidFill>
                <a:effectLst/>
                <a:latin typeface="Garamond" panose="02020404030301010803" pitchFamily="18" charset="0"/>
                <a:ea typeface="Calibri" panose="020F0502020204030204" pitchFamily="34" charset="0"/>
              </a:rPr>
              <a:t>Déclaration de maladie professionnelle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Fiche de poste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Certificats médicaux</a:t>
            </a:r>
            <a:endParaRPr lang="fr-FR" sz="1800" dirty="0">
              <a:effectLst/>
              <a:latin typeface="Calibri" panose="020F0502020204030204" pitchFamily="34" charset="0"/>
              <a:ea typeface="Calibri" panose="020F0502020204030204" pitchFamily="34" charset="0"/>
            </a:endParaRPr>
          </a:p>
          <a:p>
            <a:pPr indent="449580"/>
            <a:r>
              <a:rPr lang="fr-FR" sz="1800" dirty="0">
                <a:solidFill>
                  <a:srgbClr val="000000"/>
                </a:solidFill>
                <a:effectLst/>
                <a:latin typeface="Garamond" panose="02020404030301010803" pitchFamily="18" charset="0"/>
                <a:ea typeface="Calibri" panose="020F0502020204030204" pitchFamily="34" charset="0"/>
              </a:rPr>
              <a:t>Enquête administrative (rapport de la collectivité mentionnant son avis)</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Rapport du médecin du travail :</a:t>
            </a:r>
            <a:r>
              <a:rPr lang="fr-FR" sz="1800" b="1" dirty="0">
                <a:solidFill>
                  <a:srgbClr val="000000"/>
                </a:solidFill>
                <a:effectLst/>
                <a:latin typeface="Garamond" panose="02020404030301010803" pitchFamily="18" charset="0"/>
                <a:ea typeface="Calibri" panose="020F0502020204030204" pitchFamily="34" charset="0"/>
              </a:rPr>
              <a:t> le médecin du travail devra donner son avis sur la correspondance entre la pathologie et les critères des tableaux des maladies professionnelles</a:t>
            </a:r>
            <a:r>
              <a:rPr lang="fr-FR" sz="1800" dirty="0">
                <a:solidFill>
                  <a:srgbClr val="000000"/>
                </a:solidFill>
                <a:effectLst/>
                <a:latin typeface="Garamond" panose="02020404030301010803" pitchFamily="18"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-Envoi de la convocation à l’agent au minimum 15 jours avant le rdv (</a:t>
            </a:r>
            <a:r>
              <a:rPr lang="fr-FR" sz="1800" dirty="0">
                <a:solidFill>
                  <a:srgbClr val="000000"/>
                </a:solidFill>
                <a:effectLst/>
                <a:latin typeface="Garamond" panose="02020404030301010803" pitchFamily="18" charset="0"/>
                <a:ea typeface="Calibri" panose="020F0502020204030204" pitchFamily="34" charset="0"/>
                <a:hlinkClick r:id="rId3"/>
              </a:rPr>
              <a:t>Annexe 7 de la base documentaire</a:t>
            </a:r>
            <a:r>
              <a:rPr lang="fr-FR" sz="1800" dirty="0">
                <a:solidFill>
                  <a:srgbClr val="000000"/>
                </a:solidFill>
                <a:effectLst/>
                <a:latin typeface="Garamond" panose="02020404030301010803" pitchFamily="18"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pPr indent="449580" algn="l"/>
            <a:endParaRPr lang="fr-FR" sz="1800" dirty="0">
              <a:effectLst/>
              <a:latin typeface="Garamond" panose="02020404030301010803" pitchFamily="18" charset="0"/>
              <a:ea typeface="Calibri" panose="020F0502020204030204" pitchFamily="34" charset="0"/>
            </a:endParaRPr>
          </a:p>
          <a:p>
            <a:pPr marL="0" indent="0" algn="l">
              <a:buNone/>
            </a:pPr>
            <a:endParaRPr lang="fr-FR" sz="1800" dirty="0">
              <a:effectLst/>
              <a:latin typeface="Garamond" panose="02020404030301010803" pitchFamily="18" charset="0"/>
              <a:ea typeface="Calibri" panose="020F0502020204030204" pitchFamily="34" charset="0"/>
            </a:endParaRPr>
          </a:p>
          <a:p>
            <a:endParaRPr lang="fr-FR" dirty="0">
              <a:latin typeface="Garamond" panose="02020404030301010803" pitchFamily="18" charset="0"/>
            </a:endParaRPr>
          </a:p>
        </p:txBody>
      </p:sp>
      <p:sp>
        <p:nvSpPr>
          <p:cNvPr id="5" name="Flèche : droite 4">
            <a:extLst>
              <a:ext uri="{FF2B5EF4-FFF2-40B4-BE49-F238E27FC236}">
                <a16:creationId xmlns:a16="http://schemas.microsoft.com/office/drawing/2014/main" id="{40B0FC42-7F4F-A514-88E4-C287852D3BB7}"/>
              </a:ext>
            </a:extLst>
          </p:cNvPr>
          <p:cNvSpPr/>
          <p:nvPr/>
        </p:nvSpPr>
        <p:spPr>
          <a:xfrm>
            <a:off x="9839578" y="57734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4"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pic>
        <p:nvPicPr>
          <p:cNvPr id="6" name="Picture 2" descr="Inscriptions aux concours et examens">
            <a:extLst>
              <a:ext uri="{FF2B5EF4-FFF2-40B4-BE49-F238E27FC236}">
                <a16:creationId xmlns:a16="http://schemas.microsoft.com/office/drawing/2014/main" id="{09563BA8-8A2E-05E0-B733-167B0704013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6115" y="184558"/>
            <a:ext cx="2350109" cy="1120241"/>
          </a:xfrm>
          <a:prstGeom prst="rect">
            <a:avLst/>
          </a:prstGeom>
          <a:noFill/>
          <a:extLst>
            <a:ext uri="{909E8E84-426E-40DD-AFC4-6F175D3DCCD1}">
              <a14:hiddenFill xmlns:a14="http://schemas.microsoft.com/office/drawing/2010/main">
                <a:solidFill>
                  <a:srgbClr val="FFFFFF"/>
                </a:solidFill>
              </a14:hiddenFill>
            </a:ext>
          </a:extLst>
        </p:spPr>
      </p:pic>
      <p:sp>
        <p:nvSpPr>
          <p:cNvPr id="3" name="Titre 1">
            <a:extLst>
              <a:ext uri="{FF2B5EF4-FFF2-40B4-BE49-F238E27FC236}">
                <a16:creationId xmlns:a16="http://schemas.microsoft.com/office/drawing/2014/main" id="{00A19F75-8FF3-9863-24B3-4CD4136C13F4}"/>
              </a:ext>
            </a:extLst>
          </p:cNvPr>
          <p:cNvSpPr txBox="1">
            <a:spLocks/>
          </p:cNvSpPr>
          <p:nvPr/>
        </p:nvSpPr>
        <p:spPr>
          <a:xfrm>
            <a:off x="3115340" y="365125"/>
            <a:ext cx="8238460" cy="88951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a:ln w="0"/>
                <a:solidFill>
                  <a:prstClr val="black"/>
                </a:solidFill>
                <a:latin typeface="Garamond" panose="02020404030301010803" pitchFamily="18" charset="0"/>
              </a:rPr>
              <a:t>Il s’agit d’une maladie professionnelle</a:t>
            </a:r>
            <a:br>
              <a:rPr lang="fr-FR" sz="2000" dirty="0">
                <a:ln w="0"/>
                <a:solidFill>
                  <a:prstClr val="black"/>
                </a:solidFill>
                <a:latin typeface="Garamond" panose="02020404030301010803" pitchFamily="18" charset="0"/>
                <a:ea typeface="+mn-ea"/>
                <a:cs typeface="+mn-cs"/>
              </a:rPr>
            </a:br>
            <a:r>
              <a:rPr lang="fr-FR" sz="2000" dirty="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7" name="Flèche : courbe vers la gauche 6">
            <a:extLst>
              <a:ext uri="{FF2B5EF4-FFF2-40B4-BE49-F238E27FC236}">
                <a16:creationId xmlns:a16="http://schemas.microsoft.com/office/drawing/2014/main" id="{2B1CE8EF-BDD8-7653-5668-E24E28838F6D}"/>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6" action="ppaction://hlinksldjump"/>
              </a:rPr>
              <a:t>Retour</a:t>
            </a:r>
            <a:endParaRPr lang="fr-FR" dirty="0">
              <a:solidFill>
                <a:schemeClr val="tx1"/>
              </a:solidFill>
              <a:latin typeface="Garamond" panose="02020404030301010803" pitchFamily="18" charset="0"/>
            </a:endParaRPr>
          </a:p>
        </p:txBody>
      </p:sp>
    </p:spTree>
    <p:extLst>
      <p:ext uri="{BB962C8B-B14F-4D97-AF65-F5344CB8AC3E}">
        <p14:creationId xmlns:p14="http://schemas.microsoft.com/office/powerpoint/2010/main" val="527347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a:extLst>
              <a:ext uri="{FF2B5EF4-FFF2-40B4-BE49-F238E27FC236}">
                <a16:creationId xmlns:a16="http://schemas.microsoft.com/office/drawing/2014/main" id="{D356C51E-B203-1147-3A30-0D2735DABBBB}"/>
              </a:ext>
            </a:extLst>
          </p:cNvPr>
          <p:cNvSpPr>
            <a:spLocks noGrp="1"/>
          </p:cNvSpPr>
          <p:nvPr>
            <p:ph idx="1"/>
          </p:nvPr>
        </p:nvSpPr>
        <p:spPr>
          <a:xfrm>
            <a:off x="838200" y="1825625"/>
            <a:ext cx="10515600" cy="4351338"/>
          </a:xfrm>
        </p:spPr>
        <p:txBody>
          <a:bodyPr>
            <a:normAutofit/>
          </a:bodyPr>
          <a:lstStyle/>
          <a:p>
            <a:pPr marL="0" indent="0" algn="l">
              <a:buNone/>
            </a:pPr>
            <a:r>
              <a:rPr lang="fr-FR" sz="1800" u="sng" dirty="0">
                <a:solidFill>
                  <a:srgbClr val="000000"/>
                </a:solidFill>
                <a:effectLst/>
                <a:latin typeface="Garamond" panose="02020404030301010803" pitchFamily="18" charset="0"/>
                <a:ea typeface="Calibri" panose="020F0502020204030204" pitchFamily="34" charset="0"/>
              </a:rPr>
              <a:t>Mandater une expertise auprès d’un médecin agréé via le contrat d’assurance statutaire, </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-Faire une demande d’expertise médicale auprès des services de l’assureur (selon conditions contractuelles de votre contrat)</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-Soumettre vos questions et tous les documents nécessaires pour le médecin agréé, soit :</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Déclaration Accident de service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Fiche de poste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Certificats médicaux</a:t>
            </a:r>
            <a:endParaRPr lang="fr-FR" sz="1800" dirty="0">
              <a:effectLst/>
              <a:latin typeface="Calibri" panose="020F0502020204030204" pitchFamily="34" charset="0"/>
              <a:ea typeface="Calibri" panose="020F0502020204030204" pitchFamily="34" charset="0"/>
            </a:endParaRPr>
          </a:p>
          <a:p>
            <a:pPr indent="449580"/>
            <a:r>
              <a:rPr lang="fr-FR" sz="1800" dirty="0">
                <a:solidFill>
                  <a:srgbClr val="000000"/>
                </a:solidFill>
                <a:effectLst/>
                <a:latin typeface="Garamond" panose="02020404030301010803" pitchFamily="18" charset="0"/>
                <a:ea typeface="Calibri" panose="020F0502020204030204" pitchFamily="34" charset="0"/>
              </a:rPr>
              <a:t>Enquête administrative(rapport de la collectivité mentionnant son avis)</a:t>
            </a:r>
            <a:endParaRPr lang="fr-FR" sz="1800" dirty="0">
              <a:effectLst/>
              <a:latin typeface="Calibri" panose="020F0502020204030204" pitchFamily="34" charset="0"/>
              <a:ea typeface="Calibri" panose="020F0502020204030204" pitchFamily="34" charset="0"/>
            </a:endParaRPr>
          </a:p>
          <a:p>
            <a:pPr indent="0" algn="l">
              <a:buNone/>
            </a:pPr>
            <a:endParaRPr lang="fr-FR" sz="1800" dirty="0">
              <a:effectLst/>
              <a:latin typeface="Calibri" panose="020F0502020204030204" pitchFamily="34" charset="0"/>
              <a:ea typeface="Calibri" panose="020F0502020204030204" pitchFamily="34" charset="0"/>
            </a:endParaRPr>
          </a:p>
          <a:p>
            <a:pPr marL="0" indent="0" algn="l">
              <a:buNone/>
            </a:pPr>
            <a:endParaRPr lang="fr-FR" sz="1800" dirty="0">
              <a:effectLst/>
              <a:latin typeface="Calibri" panose="020F0502020204030204" pitchFamily="34" charset="0"/>
              <a:ea typeface="Calibri" panose="020F0502020204030204" pitchFamily="34" charset="0"/>
            </a:endParaRPr>
          </a:p>
          <a:p>
            <a:endParaRPr lang="fr-FR" dirty="0">
              <a:latin typeface="Garamond" panose="02020404030301010803" pitchFamily="18" charset="0"/>
            </a:endParaRPr>
          </a:p>
        </p:txBody>
      </p:sp>
      <p:sp>
        <p:nvSpPr>
          <p:cNvPr id="5" name="Titre 1">
            <a:extLst>
              <a:ext uri="{FF2B5EF4-FFF2-40B4-BE49-F238E27FC236}">
                <a16:creationId xmlns:a16="http://schemas.microsoft.com/office/drawing/2014/main" id="{AFFCE8C2-DAE9-8D4C-FF76-5892F521BBF6}"/>
              </a:ext>
            </a:extLst>
          </p:cNvPr>
          <p:cNvSpPr>
            <a:spLocks noGrp="1"/>
          </p:cNvSpPr>
          <p:nvPr>
            <p:ph type="title"/>
          </p:nvPr>
        </p:nvSpPr>
        <p:spPr>
          <a:xfrm>
            <a:off x="886011" y="1121569"/>
            <a:ext cx="10515600" cy="776288"/>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6" name="Flèche : droite 5">
            <a:extLst>
              <a:ext uri="{FF2B5EF4-FFF2-40B4-BE49-F238E27FC236}">
                <a16:creationId xmlns:a16="http://schemas.microsoft.com/office/drawing/2014/main" id="{3B1F820A-575F-17AC-FC36-5FFED3AE5AB8}"/>
              </a:ext>
            </a:extLst>
          </p:cNvPr>
          <p:cNvSpPr/>
          <p:nvPr/>
        </p:nvSpPr>
        <p:spPr>
          <a:xfrm>
            <a:off x="9524139" y="54827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2"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pic>
        <p:nvPicPr>
          <p:cNvPr id="7" name="Picture 2" descr="Inscriptions aux concours et examens">
            <a:extLst>
              <a:ext uri="{FF2B5EF4-FFF2-40B4-BE49-F238E27FC236}">
                <a16:creationId xmlns:a16="http://schemas.microsoft.com/office/drawing/2014/main" id="{20437F0A-03A9-08AE-08C8-70DEBA447D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449" y="76415"/>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91108222-4695-A35E-DCED-86D7FE50E938}"/>
              </a:ext>
            </a:extLst>
          </p:cNvPr>
          <p:cNvSpPr txBox="1">
            <a:spLocks/>
          </p:cNvSpPr>
          <p:nvPr/>
        </p:nvSpPr>
        <p:spPr>
          <a:xfrm>
            <a:off x="3115340" y="365126"/>
            <a:ext cx="8238460" cy="853888"/>
          </a:xfrm>
          <a:prstGeom prst="rect">
            <a:avLst/>
          </a:prstGeom>
          <a:solidFill>
            <a:srgbClr val="CC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Tree>
    <p:extLst>
      <p:ext uri="{BB962C8B-B14F-4D97-AF65-F5344CB8AC3E}">
        <p14:creationId xmlns:p14="http://schemas.microsoft.com/office/powerpoint/2010/main" val="2663923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a:extLst>
              <a:ext uri="{FF2B5EF4-FFF2-40B4-BE49-F238E27FC236}">
                <a16:creationId xmlns:a16="http://schemas.microsoft.com/office/drawing/2014/main" id="{D356C51E-B203-1147-3A30-0D2735DABBBB}"/>
              </a:ext>
            </a:extLst>
          </p:cNvPr>
          <p:cNvSpPr>
            <a:spLocks noGrp="1"/>
          </p:cNvSpPr>
          <p:nvPr>
            <p:ph idx="1"/>
          </p:nvPr>
        </p:nvSpPr>
        <p:spPr>
          <a:xfrm>
            <a:off x="838200" y="1825625"/>
            <a:ext cx="10515600" cy="4351338"/>
          </a:xfrm>
        </p:spPr>
        <p:txBody>
          <a:bodyPr>
            <a:normAutofit/>
          </a:bodyPr>
          <a:lstStyle/>
          <a:p>
            <a:pPr marL="0" indent="0" algn="l">
              <a:buNone/>
            </a:pPr>
            <a:r>
              <a:rPr lang="fr-FR" sz="1800" u="sng" dirty="0">
                <a:solidFill>
                  <a:srgbClr val="000000"/>
                </a:solidFill>
                <a:effectLst/>
                <a:latin typeface="Garamond" panose="02020404030301010803" pitchFamily="18" charset="0"/>
                <a:ea typeface="Calibri" panose="020F0502020204030204" pitchFamily="34" charset="0"/>
              </a:rPr>
              <a:t>Mandater une expertise auprès d’un médecin agréé via le contrat d’assurance statutaire, </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-Faire une demande d’expertise médicale auprès des services de l’assureur (selon conditions contractuelles de votre contrat)</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-Soumettre vos questions et tous les documents nécessaires pour le médecin agréé, soit :</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Déclaration Accident de trajet</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Fiche de poste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Certificats médicaux</a:t>
            </a:r>
            <a:endParaRPr lang="fr-FR" sz="1800" dirty="0">
              <a:effectLst/>
              <a:latin typeface="Calibri" panose="020F0502020204030204" pitchFamily="34" charset="0"/>
              <a:ea typeface="Calibri" panose="020F0502020204030204" pitchFamily="34" charset="0"/>
            </a:endParaRPr>
          </a:p>
          <a:p>
            <a:pPr indent="449580"/>
            <a:r>
              <a:rPr lang="fr-FR" sz="1800" dirty="0">
                <a:solidFill>
                  <a:srgbClr val="000000"/>
                </a:solidFill>
                <a:effectLst/>
                <a:latin typeface="Garamond" panose="02020404030301010803" pitchFamily="18" charset="0"/>
                <a:ea typeface="Calibri" panose="020F0502020204030204" pitchFamily="34" charset="0"/>
              </a:rPr>
              <a:t>Enquête administrative (rapport de la collectivité mentionnant son avis)</a:t>
            </a:r>
            <a:endParaRPr lang="fr-FR" sz="1800" dirty="0">
              <a:effectLst/>
              <a:latin typeface="Calibri" panose="020F0502020204030204" pitchFamily="34" charset="0"/>
              <a:ea typeface="Calibri" panose="020F0502020204030204" pitchFamily="34" charset="0"/>
            </a:endParaRPr>
          </a:p>
          <a:p>
            <a:pPr indent="0" algn="l">
              <a:buNone/>
            </a:pPr>
            <a:endParaRPr lang="fr-FR" sz="1800" dirty="0">
              <a:effectLst/>
              <a:latin typeface="Calibri" panose="020F0502020204030204" pitchFamily="34" charset="0"/>
              <a:ea typeface="Calibri" panose="020F0502020204030204" pitchFamily="34" charset="0"/>
            </a:endParaRPr>
          </a:p>
          <a:p>
            <a:endParaRPr lang="fr-FR" dirty="0">
              <a:latin typeface="Garamond" panose="02020404030301010803" pitchFamily="18" charset="0"/>
            </a:endParaRPr>
          </a:p>
        </p:txBody>
      </p:sp>
      <p:sp>
        <p:nvSpPr>
          <p:cNvPr id="5" name="Titre 1">
            <a:extLst>
              <a:ext uri="{FF2B5EF4-FFF2-40B4-BE49-F238E27FC236}">
                <a16:creationId xmlns:a16="http://schemas.microsoft.com/office/drawing/2014/main" id="{AFFCE8C2-DAE9-8D4C-FF76-5892F521BBF6}"/>
              </a:ext>
            </a:extLst>
          </p:cNvPr>
          <p:cNvSpPr>
            <a:spLocks noGrp="1"/>
          </p:cNvSpPr>
          <p:nvPr>
            <p:ph type="title"/>
          </p:nvPr>
        </p:nvSpPr>
        <p:spPr>
          <a:xfrm>
            <a:off x="886011" y="1121569"/>
            <a:ext cx="10515600" cy="776288"/>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6" name="Flèche : droite 5">
            <a:extLst>
              <a:ext uri="{FF2B5EF4-FFF2-40B4-BE49-F238E27FC236}">
                <a16:creationId xmlns:a16="http://schemas.microsoft.com/office/drawing/2014/main" id="{3B1F820A-575F-17AC-FC36-5FFED3AE5AB8}"/>
              </a:ext>
            </a:extLst>
          </p:cNvPr>
          <p:cNvSpPr/>
          <p:nvPr/>
        </p:nvSpPr>
        <p:spPr>
          <a:xfrm>
            <a:off x="9524139" y="54827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2"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pic>
        <p:nvPicPr>
          <p:cNvPr id="7" name="Picture 2" descr="Inscriptions aux concours et examens">
            <a:extLst>
              <a:ext uri="{FF2B5EF4-FFF2-40B4-BE49-F238E27FC236}">
                <a16:creationId xmlns:a16="http://schemas.microsoft.com/office/drawing/2014/main" id="{20437F0A-03A9-08AE-08C8-70DEBA447D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449" y="76415"/>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D20A6832-434F-04CD-BF85-793C3BA2EA88}"/>
              </a:ext>
            </a:extLst>
          </p:cNvPr>
          <p:cNvSpPr txBox="1">
            <a:spLocks/>
          </p:cNvSpPr>
          <p:nvPr/>
        </p:nvSpPr>
        <p:spPr>
          <a:xfrm>
            <a:off x="3115340" y="365125"/>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Tree>
    <p:extLst>
      <p:ext uri="{BB962C8B-B14F-4D97-AF65-F5344CB8AC3E}">
        <p14:creationId xmlns:p14="http://schemas.microsoft.com/office/powerpoint/2010/main" val="3967381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a:extLst>
              <a:ext uri="{FF2B5EF4-FFF2-40B4-BE49-F238E27FC236}">
                <a16:creationId xmlns:a16="http://schemas.microsoft.com/office/drawing/2014/main" id="{D356C51E-B203-1147-3A30-0D2735DABBBB}"/>
              </a:ext>
            </a:extLst>
          </p:cNvPr>
          <p:cNvSpPr>
            <a:spLocks noGrp="1"/>
          </p:cNvSpPr>
          <p:nvPr>
            <p:ph idx="1"/>
          </p:nvPr>
        </p:nvSpPr>
        <p:spPr>
          <a:xfrm>
            <a:off x="838200" y="1825625"/>
            <a:ext cx="10515600" cy="4351338"/>
          </a:xfrm>
        </p:spPr>
        <p:txBody>
          <a:bodyPr>
            <a:normAutofit/>
          </a:bodyPr>
          <a:lstStyle/>
          <a:p>
            <a:pPr marL="0" indent="0" algn="l">
              <a:buNone/>
            </a:pPr>
            <a:r>
              <a:rPr lang="fr-FR" sz="1800" u="sng" dirty="0">
                <a:solidFill>
                  <a:srgbClr val="000000"/>
                </a:solidFill>
                <a:effectLst/>
                <a:latin typeface="Garamond" panose="02020404030301010803" pitchFamily="18" charset="0"/>
                <a:ea typeface="Calibri" panose="020F0502020204030204" pitchFamily="34" charset="0"/>
              </a:rPr>
              <a:t>Mandater une expertise auprès d’un médecin agréé via le contrat d’assurance statutaire, </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-Faire une demande d’expertise médicale auprès des services de l’assureur (selon conditions contractuelles de votre contrat)</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-Soumettre vos questions et tous les documents nécessaires pour le médecin agréé, soit :</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Déclaration de Maladie Professionnelle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Fiche de poste</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Certificats médicaux</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Enquête administrative (rapport de la collectivité mentionnant son avis)</a:t>
            </a:r>
            <a:endParaRPr lang="fr-FR" sz="1800" dirty="0">
              <a:effectLst/>
              <a:latin typeface="Calibri" panose="020F0502020204030204" pitchFamily="34" charset="0"/>
              <a:ea typeface="Calibri" panose="020F0502020204030204" pitchFamily="34" charset="0"/>
            </a:endParaRPr>
          </a:p>
          <a:p>
            <a:pPr indent="449580" algn="l"/>
            <a:r>
              <a:rPr lang="fr-FR" sz="1800" dirty="0">
                <a:solidFill>
                  <a:srgbClr val="000000"/>
                </a:solidFill>
                <a:effectLst/>
                <a:latin typeface="Garamond" panose="02020404030301010803" pitchFamily="18" charset="0"/>
                <a:ea typeface="Calibri" panose="020F0502020204030204" pitchFamily="34" charset="0"/>
              </a:rPr>
              <a:t>Rapport du médecin du travail :</a:t>
            </a:r>
            <a:r>
              <a:rPr lang="fr-FR" sz="1800" b="1" dirty="0">
                <a:solidFill>
                  <a:srgbClr val="000000"/>
                </a:solidFill>
                <a:effectLst/>
                <a:latin typeface="Garamond" panose="02020404030301010803" pitchFamily="18" charset="0"/>
                <a:ea typeface="Calibri" panose="020F0502020204030204" pitchFamily="34" charset="0"/>
              </a:rPr>
              <a:t> le médecin du travail devra donner son avis sur la correspondance entre la pathologie et les critères des tableaux des maladies professionnelles</a:t>
            </a:r>
            <a:r>
              <a:rPr lang="fr-FR" sz="1800" dirty="0">
                <a:solidFill>
                  <a:srgbClr val="000000"/>
                </a:solidFill>
                <a:effectLst/>
                <a:latin typeface="Garamond" panose="02020404030301010803" pitchFamily="18"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pPr marL="0" indent="0" algn="l">
              <a:buNone/>
            </a:pPr>
            <a:endParaRPr lang="fr-FR" sz="1800" dirty="0">
              <a:effectLst/>
              <a:latin typeface="Calibri" panose="020F0502020204030204" pitchFamily="34" charset="0"/>
              <a:ea typeface="Calibri" panose="020F0502020204030204" pitchFamily="34" charset="0"/>
            </a:endParaRPr>
          </a:p>
          <a:p>
            <a:endParaRPr lang="fr-FR" dirty="0">
              <a:latin typeface="Garamond" panose="02020404030301010803" pitchFamily="18" charset="0"/>
            </a:endParaRPr>
          </a:p>
        </p:txBody>
      </p:sp>
      <p:sp>
        <p:nvSpPr>
          <p:cNvPr id="5" name="Titre 1">
            <a:extLst>
              <a:ext uri="{FF2B5EF4-FFF2-40B4-BE49-F238E27FC236}">
                <a16:creationId xmlns:a16="http://schemas.microsoft.com/office/drawing/2014/main" id="{AFFCE8C2-DAE9-8D4C-FF76-5892F521BBF6}"/>
              </a:ext>
            </a:extLst>
          </p:cNvPr>
          <p:cNvSpPr>
            <a:spLocks noGrp="1"/>
          </p:cNvSpPr>
          <p:nvPr>
            <p:ph type="title"/>
          </p:nvPr>
        </p:nvSpPr>
        <p:spPr>
          <a:xfrm>
            <a:off x="886011" y="1121569"/>
            <a:ext cx="10515600" cy="776288"/>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6" name="Flèche : droite 5">
            <a:extLst>
              <a:ext uri="{FF2B5EF4-FFF2-40B4-BE49-F238E27FC236}">
                <a16:creationId xmlns:a16="http://schemas.microsoft.com/office/drawing/2014/main" id="{3B1F820A-575F-17AC-FC36-5FFED3AE5AB8}"/>
              </a:ext>
            </a:extLst>
          </p:cNvPr>
          <p:cNvSpPr/>
          <p:nvPr/>
        </p:nvSpPr>
        <p:spPr>
          <a:xfrm>
            <a:off x="9524139" y="54827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2"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pic>
        <p:nvPicPr>
          <p:cNvPr id="7" name="Picture 2" descr="Inscriptions aux concours et examens">
            <a:extLst>
              <a:ext uri="{FF2B5EF4-FFF2-40B4-BE49-F238E27FC236}">
                <a16:creationId xmlns:a16="http://schemas.microsoft.com/office/drawing/2014/main" id="{20437F0A-03A9-08AE-08C8-70DEBA447DC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449" y="76415"/>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30DC0BA9-B9E8-5B6E-0296-5933F6C11569}"/>
              </a:ext>
            </a:extLst>
          </p:cNvPr>
          <p:cNvSpPr txBox="1">
            <a:spLocks/>
          </p:cNvSpPr>
          <p:nvPr/>
        </p:nvSpPr>
        <p:spPr>
          <a:xfrm>
            <a:off x="3115340" y="365125"/>
            <a:ext cx="8238460" cy="88951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a:ln w="0"/>
                <a:solidFill>
                  <a:prstClr val="black"/>
                </a:solidFill>
                <a:latin typeface="Garamond" panose="02020404030301010803" pitchFamily="18" charset="0"/>
              </a:rPr>
              <a:t>Il s’agit d’une maladie professionnelle</a:t>
            </a:r>
            <a:br>
              <a:rPr lang="fr-FR" sz="2000" dirty="0">
                <a:ln w="0"/>
                <a:solidFill>
                  <a:prstClr val="black"/>
                </a:solidFill>
                <a:latin typeface="Garamond" panose="02020404030301010803" pitchFamily="18" charset="0"/>
                <a:ea typeface="+mn-ea"/>
                <a:cs typeface="+mn-cs"/>
              </a:rPr>
            </a:br>
            <a:r>
              <a:rPr lang="fr-FR" sz="2000" dirty="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Tree>
    <p:extLst>
      <p:ext uri="{BB962C8B-B14F-4D97-AF65-F5344CB8AC3E}">
        <p14:creationId xmlns:p14="http://schemas.microsoft.com/office/powerpoint/2010/main" val="939721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a:extLst>
              <a:ext uri="{FF2B5EF4-FFF2-40B4-BE49-F238E27FC236}">
                <a16:creationId xmlns:a16="http://schemas.microsoft.com/office/drawing/2014/main" id="{56ABA5B0-A494-74AD-2202-CEA9298595BF}"/>
              </a:ext>
            </a:extLst>
          </p:cNvPr>
          <p:cNvSpPr>
            <a:spLocks noGrp="1"/>
          </p:cNvSpPr>
          <p:nvPr>
            <p:ph idx="1"/>
          </p:nvPr>
        </p:nvSpPr>
        <p:spPr>
          <a:xfrm>
            <a:off x="838200" y="2677107"/>
            <a:ext cx="10515600" cy="3149047"/>
          </a:xfrm>
        </p:spPr>
        <p:txBody>
          <a:bodyPr>
            <a:normAutofit/>
          </a:bodyPr>
          <a:lstStyle/>
          <a:p>
            <a:pPr marL="0" indent="0" algn="l">
              <a:buNone/>
            </a:pPr>
            <a:r>
              <a:rPr lang="fr-FR" sz="1800" u="sng" dirty="0">
                <a:solidFill>
                  <a:srgbClr val="000000"/>
                </a:solidFill>
                <a:effectLst/>
                <a:latin typeface="Garamond" panose="02020404030301010803" pitchFamily="18" charset="0"/>
                <a:ea typeface="Calibri" panose="020F0502020204030204" pitchFamily="34" charset="0"/>
              </a:rPr>
              <a:t>Que faire à la réception de l'avis du médecin agréé?</a:t>
            </a:r>
            <a:endParaRPr lang="fr-FR" sz="1800" dirty="0">
              <a:effectLst/>
              <a:latin typeface="Calibri" panose="020F0502020204030204" pitchFamily="34" charset="0"/>
              <a:ea typeface="Calibri" panose="020F0502020204030204" pitchFamily="34" charset="0"/>
            </a:endParaRPr>
          </a:p>
          <a:p>
            <a:pPr algn="l"/>
            <a:r>
              <a:rPr lang="fr-FR" sz="1800" b="1" dirty="0">
                <a:solidFill>
                  <a:srgbClr val="000000"/>
                </a:solidFill>
                <a:effectLst/>
                <a:latin typeface="Garamond" panose="02020404030301010803" pitchFamily="18" charset="0"/>
                <a:ea typeface="Calibri" panose="020F0502020204030204" pitchFamily="34" charset="0"/>
              </a:rPr>
              <a:t>Si le médecin agréé donne un avis favorable</a:t>
            </a:r>
            <a:endParaRPr lang="fr-FR" sz="1800" b="1"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-Prendre la décision par arrêté</a:t>
            </a:r>
            <a:endParaRPr lang="fr-FR" sz="1800" dirty="0">
              <a:effectLst/>
              <a:latin typeface="Calibri" panose="020F0502020204030204" pitchFamily="34" charset="0"/>
              <a:ea typeface="Calibri" panose="020F0502020204030204" pitchFamily="34" charset="0"/>
            </a:endParaRPr>
          </a:p>
          <a:p>
            <a:pPr algn="l"/>
            <a:r>
              <a:rPr lang="fr-FR" sz="1800" b="1" dirty="0">
                <a:solidFill>
                  <a:srgbClr val="000000"/>
                </a:solidFill>
                <a:effectLst/>
                <a:latin typeface="Garamond" panose="02020404030301010803" pitchFamily="18" charset="0"/>
                <a:ea typeface="Calibri" panose="020F0502020204030204" pitchFamily="34" charset="0"/>
              </a:rPr>
              <a:t>Si le médecin agréé donne un avis défavorable</a:t>
            </a:r>
            <a:endParaRPr lang="fr-FR" sz="1800" b="1"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-Saisir le conseil médical formation plénière pour avis consultatif, avant la prise de décision par arrêté</a:t>
            </a:r>
            <a:endParaRPr lang="fr-FR" sz="1800" dirty="0">
              <a:effectLst/>
              <a:latin typeface="Calibri" panose="020F0502020204030204" pitchFamily="34" charset="0"/>
              <a:ea typeface="Calibri" panose="020F0502020204030204" pitchFamily="34" charset="0"/>
            </a:endParaRPr>
          </a:p>
          <a:p>
            <a:endParaRPr lang="fr-FR" dirty="0">
              <a:latin typeface="Garamond" panose="02020404030301010803" pitchFamily="18" charset="0"/>
            </a:endParaRPr>
          </a:p>
        </p:txBody>
      </p:sp>
      <p:sp>
        <p:nvSpPr>
          <p:cNvPr id="5" name="Titre 1">
            <a:extLst>
              <a:ext uri="{FF2B5EF4-FFF2-40B4-BE49-F238E27FC236}">
                <a16:creationId xmlns:a16="http://schemas.microsoft.com/office/drawing/2014/main" id="{A33037B0-D9D3-1004-5B7E-6A6D05A30A74}"/>
              </a:ext>
            </a:extLst>
          </p:cNvPr>
          <p:cNvSpPr>
            <a:spLocks noGrp="1"/>
          </p:cNvSpPr>
          <p:nvPr>
            <p:ph type="title"/>
          </p:nvPr>
        </p:nvSpPr>
        <p:spPr>
          <a:xfrm>
            <a:off x="838200" y="1870745"/>
            <a:ext cx="10515600" cy="658842"/>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6" name="Flèche : courbe vers la gauche 5">
            <a:extLst>
              <a:ext uri="{FF2B5EF4-FFF2-40B4-BE49-F238E27FC236}">
                <a16:creationId xmlns:a16="http://schemas.microsoft.com/office/drawing/2014/main" id="{79E22D70-7CF6-4909-6824-CF25FE180A52}"/>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7" name="Picture 2" descr="Inscriptions aux concours et examens">
            <a:extLst>
              <a:ext uri="{FF2B5EF4-FFF2-40B4-BE49-F238E27FC236}">
                <a16:creationId xmlns:a16="http://schemas.microsoft.com/office/drawing/2014/main" id="{3EE81F5C-1D90-15BD-1FF4-3A06DF29D7A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782" y="23427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C1075EE5-E050-79D2-97AA-7F8DE5B0D765}"/>
              </a:ext>
            </a:extLst>
          </p:cNvPr>
          <p:cNvSpPr txBox="1">
            <a:spLocks/>
          </p:cNvSpPr>
          <p:nvPr/>
        </p:nvSpPr>
        <p:spPr>
          <a:xfrm>
            <a:off x="3115340" y="365126"/>
            <a:ext cx="8238460" cy="853888"/>
          </a:xfrm>
          <a:prstGeom prst="rect">
            <a:avLst/>
          </a:prstGeom>
          <a:solidFill>
            <a:srgbClr val="CC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Tree>
    <p:extLst>
      <p:ext uri="{BB962C8B-B14F-4D97-AF65-F5344CB8AC3E}">
        <p14:creationId xmlns:p14="http://schemas.microsoft.com/office/powerpoint/2010/main" val="3320175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A33037B0-D9D3-1004-5B7E-6A6D05A30A74}"/>
              </a:ext>
            </a:extLst>
          </p:cNvPr>
          <p:cNvSpPr>
            <a:spLocks noGrp="1"/>
          </p:cNvSpPr>
          <p:nvPr>
            <p:ph type="title"/>
          </p:nvPr>
        </p:nvSpPr>
        <p:spPr>
          <a:xfrm>
            <a:off x="838200" y="1870745"/>
            <a:ext cx="10515600" cy="658842"/>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6" name="Flèche : courbe vers la gauche 5">
            <a:extLst>
              <a:ext uri="{FF2B5EF4-FFF2-40B4-BE49-F238E27FC236}">
                <a16:creationId xmlns:a16="http://schemas.microsoft.com/office/drawing/2014/main" id="{79E22D70-7CF6-4909-6824-CF25FE180A52}"/>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7" name="Picture 2" descr="Inscriptions aux concours et examens">
            <a:extLst>
              <a:ext uri="{FF2B5EF4-FFF2-40B4-BE49-F238E27FC236}">
                <a16:creationId xmlns:a16="http://schemas.microsoft.com/office/drawing/2014/main" id="{3EE81F5C-1D90-15BD-1FF4-3A06DF29D7A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782" y="23427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F2DF0C79-5045-7EDC-6667-3012C2492386}"/>
              </a:ext>
            </a:extLst>
          </p:cNvPr>
          <p:cNvSpPr txBox="1">
            <a:spLocks/>
          </p:cNvSpPr>
          <p:nvPr/>
        </p:nvSpPr>
        <p:spPr>
          <a:xfrm>
            <a:off x="3115340" y="365125"/>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3" name="Sous-titre 2">
            <a:extLst>
              <a:ext uri="{FF2B5EF4-FFF2-40B4-BE49-F238E27FC236}">
                <a16:creationId xmlns:a16="http://schemas.microsoft.com/office/drawing/2014/main" id="{54816353-2459-1055-D6E9-E212FB47FD58}"/>
              </a:ext>
            </a:extLst>
          </p:cNvPr>
          <p:cNvSpPr txBox="1">
            <a:spLocks/>
          </p:cNvSpPr>
          <p:nvPr/>
        </p:nvSpPr>
        <p:spPr>
          <a:xfrm>
            <a:off x="1131283" y="2753890"/>
            <a:ext cx="10515600" cy="31490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fr-FR" sz="1800" u="sng" dirty="0">
                <a:solidFill>
                  <a:srgbClr val="000000"/>
                </a:solidFill>
                <a:latin typeface="Garamond" panose="02020404030301010803" pitchFamily="18" charset="0"/>
                <a:ea typeface="Calibri" panose="020F0502020204030204" pitchFamily="34" charset="0"/>
              </a:rPr>
              <a:t>Que faire à la réception de l'avis du médecin agréé?</a:t>
            </a:r>
            <a:endParaRPr lang="fr-FR" sz="1800" dirty="0">
              <a:latin typeface="Calibri" panose="020F0502020204030204" pitchFamily="34" charset="0"/>
              <a:ea typeface="Calibri" panose="020F0502020204030204" pitchFamily="34" charset="0"/>
            </a:endParaRPr>
          </a:p>
          <a:p>
            <a:r>
              <a:rPr lang="fr-FR" sz="1800" b="1" dirty="0">
                <a:solidFill>
                  <a:srgbClr val="000000"/>
                </a:solidFill>
                <a:latin typeface="Garamond" panose="02020404030301010803" pitchFamily="18" charset="0"/>
                <a:ea typeface="Calibri" panose="020F0502020204030204" pitchFamily="34" charset="0"/>
              </a:rPr>
              <a:t>Si le médecin agréé donne un avis favorable</a:t>
            </a:r>
            <a:endParaRPr lang="fr-FR" sz="1800" b="1" dirty="0">
              <a:latin typeface="Calibri" panose="020F0502020204030204" pitchFamily="34" charset="0"/>
              <a:ea typeface="Calibri" panose="020F0502020204030204" pitchFamily="34" charset="0"/>
            </a:endParaRPr>
          </a:p>
          <a:p>
            <a:pPr marL="0" indent="0">
              <a:buFont typeface="Arial" panose="020B0604020202020204" pitchFamily="34" charset="0"/>
              <a:buNone/>
            </a:pPr>
            <a:r>
              <a:rPr lang="fr-FR" sz="1800" dirty="0">
                <a:solidFill>
                  <a:srgbClr val="000000"/>
                </a:solidFill>
                <a:latin typeface="Garamond" panose="02020404030301010803" pitchFamily="18" charset="0"/>
                <a:ea typeface="Calibri" panose="020F0502020204030204" pitchFamily="34" charset="0"/>
              </a:rPr>
              <a:t>-Prendre la décision par arrêté</a:t>
            </a:r>
            <a:endParaRPr lang="fr-FR" sz="1800" dirty="0">
              <a:latin typeface="Calibri" panose="020F0502020204030204" pitchFamily="34" charset="0"/>
              <a:ea typeface="Calibri" panose="020F0502020204030204" pitchFamily="34" charset="0"/>
            </a:endParaRPr>
          </a:p>
          <a:p>
            <a:r>
              <a:rPr lang="fr-FR" sz="1800" b="1" dirty="0">
                <a:solidFill>
                  <a:srgbClr val="000000"/>
                </a:solidFill>
                <a:latin typeface="Garamond" panose="02020404030301010803" pitchFamily="18" charset="0"/>
                <a:ea typeface="Calibri" panose="020F0502020204030204" pitchFamily="34" charset="0"/>
              </a:rPr>
              <a:t>Si le médecin agréé donne un avis défavorable</a:t>
            </a:r>
            <a:endParaRPr lang="fr-FR" sz="1800" b="1" dirty="0">
              <a:latin typeface="Calibri" panose="020F0502020204030204" pitchFamily="34" charset="0"/>
              <a:ea typeface="Calibri" panose="020F0502020204030204" pitchFamily="34" charset="0"/>
            </a:endParaRPr>
          </a:p>
          <a:p>
            <a:pPr marL="0" indent="0">
              <a:buFont typeface="Arial" panose="020B0604020202020204" pitchFamily="34" charset="0"/>
              <a:buNone/>
            </a:pPr>
            <a:r>
              <a:rPr lang="fr-FR" sz="1800" dirty="0">
                <a:solidFill>
                  <a:srgbClr val="000000"/>
                </a:solidFill>
                <a:latin typeface="Garamond" panose="02020404030301010803" pitchFamily="18" charset="0"/>
                <a:ea typeface="Calibri" panose="020F0502020204030204" pitchFamily="34" charset="0"/>
              </a:rPr>
              <a:t>-Saisir le conseil médical formation plénière pour avis consultatif, avant la prise de décision par arrêté</a:t>
            </a:r>
            <a:endParaRPr lang="fr-FR" sz="1800" dirty="0">
              <a:latin typeface="Calibri" panose="020F0502020204030204" pitchFamily="34" charset="0"/>
              <a:ea typeface="Calibri" panose="020F0502020204030204" pitchFamily="34" charset="0"/>
            </a:endParaRPr>
          </a:p>
          <a:p>
            <a:endParaRPr lang="fr-FR" dirty="0">
              <a:latin typeface="Garamond" panose="02020404030301010803" pitchFamily="18" charset="0"/>
            </a:endParaRPr>
          </a:p>
        </p:txBody>
      </p:sp>
    </p:spTree>
    <p:extLst>
      <p:ext uri="{BB962C8B-B14F-4D97-AF65-F5344CB8AC3E}">
        <p14:creationId xmlns:p14="http://schemas.microsoft.com/office/powerpoint/2010/main" val="15576479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a:extLst>
              <a:ext uri="{FF2B5EF4-FFF2-40B4-BE49-F238E27FC236}">
                <a16:creationId xmlns:a16="http://schemas.microsoft.com/office/drawing/2014/main" id="{56ABA5B0-A494-74AD-2202-CEA9298595BF}"/>
              </a:ext>
            </a:extLst>
          </p:cNvPr>
          <p:cNvSpPr>
            <a:spLocks noGrp="1"/>
          </p:cNvSpPr>
          <p:nvPr>
            <p:ph idx="1"/>
          </p:nvPr>
        </p:nvSpPr>
        <p:spPr>
          <a:xfrm>
            <a:off x="838200" y="2677107"/>
            <a:ext cx="10515600" cy="2874607"/>
          </a:xfrm>
        </p:spPr>
        <p:txBody>
          <a:bodyPr>
            <a:normAutofit/>
          </a:bodyPr>
          <a:lstStyle/>
          <a:p>
            <a:pPr marL="0" indent="0" algn="l">
              <a:buNone/>
            </a:pPr>
            <a:r>
              <a:rPr lang="fr-FR" sz="1800" u="sng" dirty="0">
                <a:solidFill>
                  <a:srgbClr val="000000"/>
                </a:solidFill>
                <a:effectLst/>
                <a:latin typeface="Garamond" panose="02020404030301010803" pitchFamily="18" charset="0"/>
                <a:ea typeface="Calibri" panose="020F0502020204030204" pitchFamily="34" charset="0"/>
              </a:rPr>
              <a:t>Que faire à la réception de l'avis du médecin agréé?</a:t>
            </a:r>
            <a:endParaRPr lang="fr-FR" sz="1800" dirty="0">
              <a:effectLst/>
              <a:latin typeface="Calibri" panose="020F0502020204030204" pitchFamily="34" charset="0"/>
              <a:ea typeface="Calibri" panose="020F0502020204030204" pitchFamily="34" charset="0"/>
            </a:endParaRPr>
          </a:p>
          <a:p>
            <a:pPr algn="l"/>
            <a:r>
              <a:rPr lang="fr-FR" sz="1800" b="1" dirty="0">
                <a:solidFill>
                  <a:srgbClr val="000000"/>
                </a:solidFill>
                <a:effectLst/>
                <a:latin typeface="Garamond" panose="02020404030301010803" pitchFamily="18" charset="0"/>
                <a:ea typeface="Calibri" panose="020F0502020204030204" pitchFamily="34" charset="0"/>
              </a:rPr>
              <a:t>Si le médecin agréé donne un avis favorable</a:t>
            </a:r>
            <a:endParaRPr lang="fr-FR" sz="1800" b="1"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-Saisir le conseil médical formation plénière en cas de maladie professionnelle hors tableau ou si celle-ci ne correspond pas aux critères des tableaux des maladies professionnelles (INRS)</a:t>
            </a:r>
            <a:endParaRPr lang="fr-FR" sz="1800" dirty="0">
              <a:effectLst/>
              <a:latin typeface="Calibri" panose="020F0502020204030204" pitchFamily="34" charset="0"/>
              <a:ea typeface="Calibri" panose="020F0502020204030204" pitchFamily="34" charset="0"/>
            </a:endParaRPr>
          </a:p>
          <a:p>
            <a:pPr marL="0" indent="0">
              <a:buNone/>
            </a:pPr>
            <a:r>
              <a:rPr lang="fr-FR" sz="1800" dirty="0">
                <a:solidFill>
                  <a:srgbClr val="000000"/>
                </a:solidFill>
                <a:effectLst/>
                <a:latin typeface="Garamond" panose="02020404030301010803" pitchFamily="18" charset="0"/>
                <a:ea typeface="Calibri" panose="020F0502020204030204" pitchFamily="34" charset="0"/>
              </a:rPr>
              <a:t>-S’il s’agit d’une maladie inscrite dans un des </a:t>
            </a:r>
            <a:r>
              <a:rPr lang="fr-FR" sz="1800" dirty="0" err="1">
                <a:solidFill>
                  <a:srgbClr val="000000"/>
                </a:solidFill>
                <a:effectLst/>
                <a:latin typeface="Garamond" panose="02020404030301010803" pitchFamily="18" charset="0"/>
                <a:ea typeface="Calibri" panose="020F0502020204030204" pitchFamily="34" charset="0"/>
              </a:rPr>
              <a:t>des</a:t>
            </a:r>
            <a:r>
              <a:rPr lang="fr-FR" sz="1800" dirty="0">
                <a:solidFill>
                  <a:srgbClr val="000000"/>
                </a:solidFill>
                <a:effectLst/>
                <a:latin typeface="Garamond" panose="02020404030301010803" pitchFamily="18" charset="0"/>
                <a:ea typeface="Calibri" panose="020F0502020204030204" pitchFamily="34" charset="0"/>
              </a:rPr>
              <a:t> tableaux des maladies professionnelles (INRS), prendre un arrêté</a:t>
            </a:r>
            <a:endParaRPr lang="fr-FR" sz="1800" dirty="0">
              <a:effectLst/>
              <a:latin typeface="Calibri" panose="020F0502020204030204" pitchFamily="34" charset="0"/>
              <a:ea typeface="Calibri" panose="020F0502020204030204" pitchFamily="34" charset="0"/>
            </a:endParaRPr>
          </a:p>
          <a:p>
            <a:pPr algn="l"/>
            <a:r>
              <a:rPr lang="fr-FR" sz="1800" b="1" dirty="0">
                <a:solidFill>
                  <a:srgbClr val="000000"/>
                </a:solidFill>
                <a:effectLst/>
                <a:latin typeface="Garamond" panose="02020404030301010803" pitchFamily="18" charset="0"/>
                <a:ea typeface="Calibri" panose="020F0502020204030204" pitchFamily="34" charset="0"/>
              </a:rPr>
              <a:t>Si le médecin agréé donne un avis défavorable</a:t>
            </a:r>
            <a:endParaRPr lang="fr-FR" sz="1800" b="1" dirty="0">
              <a:effectLst/>
              <a:latin typeface="Calibri" panose="020F0502020204030204" pitchFamily="34" charset="0"/>
              <a:ea typeface="Calibri" panose="020F0502020204030204" pitchFamily="34" charset="0"/>
            </a:endParaRPr>
          </a:p>
          <a:p>
            <a:pPr marL="0" indent="0">
              <a:buFont typeface="Arial" panose="020B0604020202020204" pitchFamily="34" charset="0"/>
              <a:buNone/>
            </a:pPr>
            <a:r>
              <a:rPr lang="fr-FR" sz="1800" dirty="0">
                <a:solidFill>
                  <a:srgbClr val="000000"/>
                </a:solidFill>
                <a:latin typeface="Garamond" panose="02020404030301010803" pitchFamily="18" charset="0"/>
                <a:ea typeface="Calibri" panose="020F0502020204030204" pitchFamily="34" charset="0"/>
              </a:rPr>
              <a:t>-Saisir le conseil médical formation plénière pour avis consultatif, avant la prise de décision par arrêté</a:t>
            </a:r>
            <a:endParaRPr lang="fr-FR" sz="1800" dirty="0">
              <a:latin typeface="Calibri" panose="020F0502020204030204" pitchFamily="34" charset="0"/>
              <a:ea typeface="Calibri" panose="020F0502020204030204" pitchFamily="34" charset="0"/>
            </a:endParaRPr>
          </a:p>
          <a:p>
            <a:pPr marL="0" indent="0" algn="l">
              <a:buNone/>
            </a:pPr>
            <a:endParaRPr lang="fr-FR" dirty="0">
              <a:latin typeface="Garamond" panose="02020404030301010803" pitchFamily="18" charset="0"/>
            </a:endParaRPr>
          </a:p>
        </p:txBody>
      </p:sp>
      <p:sp>
        <p:nvSpPr>
          <p:cNvPr id="5" name="Titre 1">
            <a:extLst>
              <a:ext uri="{FF2B5EF4-FFF2-40B4-BE49-F238E27FC236}">
                <a16:creationId xmlns:a16="http://schemas.microsoft.com/office/drawing/2014/main" id="{A33037B0-D9D3-1004-5B7E-6A6D05A30A74}"/>
              </a:ext>
            </a:extLst>
          </p:cNvPr>
          <p:cNvSpPr>
            <a:spLocks noGrp="1"/>
          </p:cNvSpPr>
          <p:nvPr>
            <p:ph type="title"/>
          </p:nvPr>
        </p:nvSpPr>
        <p:spPr>
          <a:xfrm>
            <a:off x="838200" y="1870745"/>
            <a:ext cx="10515600" cy="658842"/>
          </a:xfrm>
        </p:spPr>
        <p:txBody>
          <a:bodyPr>
            <a:normAutofit/>
          </a:bodyPr>
          <a:lstStyle/>
          <a:p>
            <a:r>
              <a:rPr lang="fr-FR" sz="2800" dirty="0">
                <a:latin typeface="Garamond" panose="02020404030301010803" pitchFamily="18" charset="0"/>
              </a:rPr>
              <a:t>Mandater une expertise médicale auprès d’un médecin agréé ARS</a:t>
            </a:r>
          </a:p>
        </p:txBody>
      </p:sp>
      <p:sp>
        <p:nvSpPr>
          <p:cNvPr id="6" name="Flèche : courbe vers la gauche 5">
            <a:extLst>
              <a:ext uri="{FF2B5EF4-FFF2-40B4-BE49-F238E27FC236}">
                <a16:creationId xmlns:a16="http://schemas.microsoft.com/office/drawing/2014/main" id="{79E22D70-7CF6-4909-6824-CF25FE180A52}"/>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7" name="Picture 2" descr="Inscriptions aux concours et examens">
            <a:extLst>
              <a:ext uri="{FF2B5EF4-FFF2-40B4-BE49-F238E27FC236}">
                <a16:creationId xmlns:a16="http://schemas.microsoft.com/office/drawing/2014/main" id="{3EE81F5C-1D90-15BD-1FF4-3A06DF29D7A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782" y="23427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73C8720E-966D-E656-0B2F-BDEDD3A981D6}"/>
              </a:ext>
            </a:extLst>
          </p:cNvPr>
          <p:cNvSpPr txBox="1">
            <a:spLocks/>
          </p:cNvSpPr>
          <p:nvPr/>
        </p:nvSpPr>
        <p:spPr>
          <a:xfrm>
            <a:off x="3115340" y="365125"/>
            <a:ext cx="8238460" cy="88951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a:ln w="0"/>
                <a:solidFill>
                  <a:prstClr val="black"/>
                </a:solidFill>
                <a:latin typeface="Garamond" panose="02020404030301010803" pitchFamily="18" charset="0"/>
              </a:rPr>
              <a:t>Il s’agit d’une maladie professionnelle</a:t>
            </a:r>
            <a:br>
              <a:rPr lang="fr-FR" sz="2000" dirty="0">
                <a:ln w="0"/>
                <a:solidFill>
                  <a:prstClr val="black"/>
                </a:solidFill>
                <a:latin typeface="Garamond" panose="02020404030301010803" pitchFamily="18" charset="0"/>
                <a:ea typeface="+mn-ea"/>
                <a:cs typeface="+mn-cs"/>
              </a:rPr>
            </a:br>
            <a:r>
              <a:rPr lang="fr-FR" sz="2000" dirty="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Tree>
    <p:extLst>
      <p:ext uri="{BB962C8B-B14F-4D97-AF65-F5344CB8AC3E}">
        <p14:creationId xmlns:p14="http://schemas.microsoft.com/office/powerpoint/2010/main" val="203391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031B9E-FEC9-4F1C-96A9-8D56A2BA8C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224" y="296883"/>
            <a:ext cx="11861426" cy="5770707"/>
          </a:xfrm>
          <a:prstGeom prst="rect">
            <a:avLst/>
          </a:prstGeom>
        </p:spPr>
      </p:pic>
      <p:sp>
        <p:nvSpPr>
          <p:cNvPr id="2" name="Titre 1"/>
          <p:cNvSpPr>
            <a:spLocks noGrp="1"/>
          </p:cNvSpPr>
          <p:nvPr>
            <p:ph type="title"/>
          </p:nvPr>
        </p:nvSpPr>
        <p:spPr>
          <a:xfrm>
            <a:off x="2422566" y="1323318"/>
            <a:ext cx="8931234" cy="894622"/>
          </a:xfrm>
        </p:spPr>
        <p:style>
          <a:lnRef idx="1">
            <a:schemeClr val="accent4"/>
          </a:lnRef>
          <a:fillRef idx="2">
            <a:schemeClr val="accent4"/>
          </a:fillRef>
          <a:effectRef idx="1">
            <a:schemeClr val="accent4"/>
          </a:effectRef>
          <a:fontRef idx="minor">
            <a:schemeClr val="dk1"/>
          </a:fontRef>
        </p:style>
        <p:txBody>
          <a:bodyPr>
            <a:normAutofit/>
          </a:bodyPr>
          <a:lstStyle/>
          <a:p>
            <a:pPr algn="ctr"/>
            <a:r>
              <a:rPr lang="fr-FR" dirty="0">
                <a:latin typeface="Garamond" panose="02020404030301010803" pitchFamily="18" charset="0"/>
              </a:rPr>
              <a:t>Votre agent est </a:t>
            </a:r>
            <a:r>
              <a:rPr lang="fr-FR" b="1" u="sng" dirty="0">
                <a:latin typeface="Garamond" panose="02020404030301010803" pitchFamily="18" charset="0"/>
              </a:rPr>
              <a:t>Titulaire</a:t>
            </a:r>
            <a:r>
              <a:rPr lang="fr-FR" dirty="0">
                <a:latin typeface="Garamond" panose="02020404030301010803" pitchFamily="18" charset="0"/>
              </a:rPr>
              <a:t>.	</a:t>
            </a:r>
          </a:p>
        </p:txBody>
      </p:sp>
      <p:sp>
        <p:nvSpPr>
          <p:cNvPr id="3" name="Espace réservé du contenu 2"/>
          <p:cNvSpPr>
            <a:spLocks noGrp="1"/>
          </p:cNvSpPr>
          <p:nvPr>
            <p:ph idx="1"/>
          </p:nvPr>
        </p:nvSpPr>
        <p:spPr>
          <a:xfrm>
            <a:off x="838200" y="2778826"/>
            <a:ext cx="10515600" cy="3398136"/>
          </a:xfrm>
        </p:spPr>
        <p:txBody>
          <a:bodyPr/>
          <a:lstStyle/>
          <a:p>
            <a:r>
              <a:rPr lang="fr-FR" dirty="0">
                <a:latin typeface="Garamond" panose="02020404030301010803" pitchFamily="18" charset="0"/>
              </a:rPr>
              <a:t>Quel est son régime de retraite?</a:t>
            </a:r>
          </a:p>
        </p:txBody>
      </p:sp>
      <p:sp>
        <p:nvSpPr>
          <p:cNvPr id="4" name="Rectangle à coins arrondis 3">
            <a:hlinkClick r:id="rId3" action="ppaction://hlinksldjump"/>
          </p:cNvPr>
          <p:cNvSpPr/>
          <p:nvPr/>
        </p:nvSpPr>
        <p:spPr>
          <a:xfrm>
            <a:off x="1948252" y="3717675"/>
            <a:ext cx="2827594" cy="1656677"/>
          </a:xfrm>
          <a:prstGeom prst="roundRec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rPr>
              <a:t>régime spécial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rPr>
              <a:t> </a:t>
            </a:r>
            <a:r>
              <a:rPr kumimoji="0" lang="fr-FR" sz="32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hlinkClick r:id="rId4" action="ppaction://hlinksldjump"/>
              </a:rPr>
              <a:t>CNRACL</a:t>
            </a:r>
            <a:endParaRPr kumimoji="0" lang="fr-FR" sz="32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rPr>
              <a:t>Plus de 28h/semaine</a:t>
            </a:r>
          </a:p>
        </p:txBody>
      </p:sp>
      <p:sp>
        <p:nvSpPr>
          <p:cNvPr id="5" name="Rectangle à coins arrondis 4"/>
          <p:cNvSpPr/>
          <p:nvPr/>
        </p:nvSpPr>
        <p:spPr>
          <a:xfrm>
            <a:off x="6979640" y="3717673"/>
            <a:ext cx="2906638" cy="1656677"/>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rPr>
              <a:t>régime général </a:t>
            </a:r>
            <a:r>
              <a:rPr kumimoji="0" lang="fr-FR" sz="32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hlinkClick r:id="rId5" action="ppaction://hlinksldjump"/>
              </a:rPr>
              <a:t>IRCANTEC </a:t>
            </a:r>
            <a:endParaRPr kumimoji="0" lang="fr-FR" sz="32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Garamond" panose="02020404030301010803" pitchFamily="18" charset="0"/>
              </a:rPr>
              <a:t>Moins de 28 h/semaine</a:t>
            </a:r>
          </a:p>
        </p:txBody>
      </p:sp>
      <p:sp>
        <p:nvSpPr>
          <p:cNvPr id="6" name="Flèche gauche 5"/>
          <p:cNvSpPr/>
          <p:nvPr/>
        </p:nvSpPr>
        <p:spPr>
          <a:xfrm>
            <a:off x="9886278" y="5778295"/>
            <a:ext cx="2108498" cy="1067209"/>
          </a:xfrm>
          <a:prstGeom prst="leftArrow">
            <a:avLst>
              <a:gd name="adj1" fmla="val 50000"/>
              <a:gd name="adj2" fmla="val 63592"/>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Garamond" panose="02020404030301010803" pitchFamily="18" charset="0"/>
                <a:hlinkClick r:id="rId6" action="ppaction://hlinksldjump"/>
              </a:rPr>
              <a:t>Revenir à la page précédente</a:t>
            </a:r>
            <a:endParaRPr kumimoji="0" lang="fr-FR" sz="1800" b="1" i="0" u="none" strike="noStrike" kern="1200" cap="none" spc="0" normalizeH="0" baseline="0" noProof="0" dirty="0">
              <a:ln>
                <a:noFill/>
              </a:ln>
              <a:solidFill>
                <a:prstClr val="black"/>
              </a:solidFill>
              <a:effectLst/>
              <a:uLnTx/>
              <a:uFillTx/>
              <a:latin typeface="Garamond" panose="02020404030301010803" pitchFamily="18" charset="0"/>
            </a:endParaRPr>
          </a:p>
        </p:txBody>
      </p:sp>
    </p:spTree>
    <p:extLst>
      <p:ext uri="{BB962C8B-B14F-4D97-AF65-F5344CB8AC3E}">
        <p14:creationId xmlns:p14="http://schemas.microsoft.com/office/powerpoint/2010/main" val="789635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èche : courbe vers la gauche 4">
            <a:extLst>
              <a:ext uri="{FF2B5EF4-FFF2-40B4-BE49-F238E27FC236}">
                <a16:creationId xmlns:a16="http://schemas.microsoft.com/office/drawing/2014/main" id="{5F3E56C1-6655-B6F6-F52B-9FEE2D7F69C2}"/>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sp>
        <p:nvSpPr>
          <p:cNvPr id="6" name="Titre 1">
            <a:extLst>
              <a:ext uri="{FF2B5EF4-FFF2-40B4-BE49-F238E27FC236}">
                <a16:creationId xmlns:a16="http://schemas.microsoft.com/office/drawing/2014/main" id="{338E32C1-CF3D-41A8-12A3-6C553705A00D}"/>
              </a:ext>
            </a:extLst>
          </p:cNvPr>
          <p:cNvSpPr txBox="1">
            <a:spLocks noGrp="1"/>
          </p:cNvSpPr>
          <p:nvPr>
            <p:ph type="title"/>
          </p:nvPr>
        </p:nvSpPr>
        <p:spPr>
          <a:xfrm>
            <a:off x="2917272" y="1086359"/>
            <a:ext cx="8028963" cy="570452"/>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fr-FR" sz="2000" dirty="0">
                <a:latin typeface="Garamond" panose="02020404030301010803" pitchFamily="18" charset="0"/>
                <a:ea typeface="Calibri" panose="020F0502020204030204" pitchFamily="34" charset="0"/>
              </a:rPr>
            </a:br>
            <a:r>
              <a:rPr lang="fr-FR" sz="2700" b="1" dirty="0">
                <a:solidFill>
                  <a:srgbClr val="000000"/>
                </a:solidFill>
                <a:latin typeface="Garamond" panose="02020404030301010803" pitchFamily="18" charset="0"/>
                <a:ea typeface="Calibri" panose="020F0502020204030204" pitchFamily="34" charset="0"/>
              </a:rPr>
              <a:t>Comment saisir </a:t>
            </a:r>
            <a:r>
              <a:rPr lang="fr-FR" sz="2800" dirty="0">
                <a:solidFill>
                  <a:srgbClr val="000000"/>
                </a:solidFill>
                <a:latin typeface="Garamond" panose="02020404030301010803" pitchFamily="18" charset="0"/>
                <a:ea typeface="Calibri" panose="020F0502020204030204" pitchFamily="34" charset="0"/>
              </a:rPr>
              <a:t>le conseil médical formation plénière </a:t>
            </a:r>
            <a:endParaRPr lang="fr-FR" sz="2000" dirty="0">
              <a:latin typeface="Garamond" panose="02020404030301010803" pitchFamily="18" charset="0"/>
            </a:endParaRPr>
          </a:p>
        </p:txBody>
      </p:sp>
      <p:sp>
        <p:nvSpPr>
          <p:cNvPr id="7" name="Sous-titre 2">
            <a:extLst>
              <a:ext uri="{FF2B5EF4-FFF2-40B4-BE49-F238E27FC236}">
                <a16:creationId xmlns:a16="http://schemas.microsoft.com/office/drawing/2014/main" id="{3D282D15-01DA-9FDE-B63C-2C22AEB1A1FA}"/>
              </a:ext>
            </a:extLst>
          </p:cNvPr>
          <p:cNvSpPr>
            <a:spLocks noGrp="1"/>
          </p:cNvSpPr>
          <p:nvPr>
            <p:ph idx="1"/>
          </p:nvPr>
        </p:nvSpPr>
        <p:spPr>
          <a:xfrm>
            <a:off x="838200" y="1690688"/>
            <a:ext cx="10515600" cy="1325563"/>
          </a:xfrm>
        </p:spPr>
        <p:txBody>
          <a:bodyPr>
            <a:normAutofit/>
          </a:bodyPr>
          <a:lstStyle/>
          <a:p>
            <a:pPr marL="0" indent="0" algn="l">
              <a:buNone/>
            </a:pPr>
            <a:r>
              <a:rPr lang="fr-FR" sz="1800" dirty="0">
                <a:solidFill>
                  <a:srgbClr val="000000"/>
                </a:solidFill>
                <a:effectLst/>
                <a:latin typeface="Garamond" panose="02020404030301010803" pitchFamily="18" charset="0"/>
                <a:ea typeface="Calibri" panose="020F0502020204030204" pitchFamily="34" charset="0"/>
              </a:rPr>
              <a:t>Effectuer </a:t>
            </a:r>
            <a:r>
              <a:rPr lang="fr-FR" sz="1800" dirty="0">
                <a:solidFill>
                  <a:srgbClr val="000000"/>
                </a:solidFill>
                <a:latin typeface="Garamond" panose="02020404030301010803" pitchFamily="18" charset="0"/>
                <a:ea typeface="Calibri" panose="020F0502020204030204" pitchFamily="34" charset="0"/>
              </a:rPr>
              <a:t>la saisine</a:t>
            </a:r>
            <a:r>
              <a:rPr lang="fr-FR" sz="1800" dirty="0">
                <a:solidFill>
                  <a:srgbClr val="000000"/>
                </a:solidFill>
                <a:effectLst/>
                <a:latin typeface="Garamond" panose="02020404030301010803" pitchFamily="18" charset="0"/>
                <a:ea typeface="Calibri" panose="020F0502020204030204" pitchFamily="34" charset="0"/>
              </a:rPr>
              <a:t> sur </a:t>
            </a:r>
            <a:r>
              <a:rPr lang="fr-FR" sz="1800" dirty="0" err="1">
                <a:solidFill>
                  <a:srgbClr val="000000"/>
                </a:solidFill>
                <a:effectLst/>
                <a:latin typeface="Garamond" panose="02020404030301010803" pitchFamily="18" charset="0"/>
                <a:ea typeface="Calibri" panose="020F0502020204030204" pitchFamily="34" charset="0"/>
              </a:rPr>
              <a:t>Agirhe</a:t>
            </a:r>
            <a:r>
              <a:rPr lang="fr-FR" sz="1800" dirty="0">
                <a:solidFill>
                  <a:srgbClr val="000000"/>
                </a:solidFill>
                <a:effectLst/>
                <a:latin typeface="Garamond" panose="02020404030301010803" pitchFamily="18" charset="0"/>
                <a:ea typeface="Calibri" panose="020F0502020204030204" pitchFamily="34" charset="0"/>
              </a:rPr>
              <a:t> </a:t>
            </a:r>
            <a:endParaRPr lang="fr-FR" sz="1800" dirty="0">
              <a:effectLst/>
              <a:latin typeface="Calibri" panose="020F0502020204030204" pitchFamily="34" charset="0"/>
              <a:ea typeface="Calibri" panose="020F0502020204030204" pitchFamily="34" charset="0"/>
            </a:endParaRPr>
          </a:p>
          <a:p>
            <a:pPr marL="0" indent="0" algn="l">
              <a:buNone/>
            </a:pPr>
            <a:r>
              <a:rPr lang="fr-FR" sz="1800" u="sng" dirty="0">
                <a:solidFill>
                  <a:srgbClr val="000000"/>
                </a:solidFill>
                <a:effectLst/>
                <a:latin typeface="Garamond" panose="02020404030301010803" pitchFamily="18" charset="0"/>
                <a:ea typeface="Calibri" panose="020F0502020204030204" pitchFamily="34" charset="0"/>
              </a:rPr>
              <a:t>Motif </a:t>
            </a:r>
            <a:r>
              <a:rPr lang="fr-FR" sz="1800" dirty="0">
                <a:solidFill>
                  <a:srgbClr val="000000"/>
                </a:solidFill>
                <a:effectLst/>
                <a:latin typeface="Garamond" panose="02020404030301010803" pitchFamily="18"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Imputabilité au service d’un accident de service ou de trajet</a:t>
            </a:r>
          </a:p>
        </p:txBody>
      </p:sp>
      <p:sp>
        <p:nvSpPr>
          <p:cNvPr id="8" name="Sous-titre 2">
            <a:extLst>
              <a:ext uri="{FF2B5EF4-FFF2-40B4-BE49-F238E27FC236}">
                <a16:creationId xmlns:a16="http://schemas.microsoft.com/office/drawing/2014/main" id="{2443835B-6E70-9115-D194-82B839595C51}"/>
              </a:ext>
            </a:extLst>
          </p:cNvPr>
          <p:cNvSpPr txBox="1">
            <a:spLocks/>
          </p:cNvSpPr>
          <p:nvPr/>
        </p:nvSpPr>
        <p:spPr>
          <a:xfrm>
            <a:off x="1245765" y="3016251"/>
            <a:ext cx="9700470" cy="35570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b="1" dirty="0">
                <a:solidFill>
                  <a:srgbClr val="000000"/>
                </a:solidFill>
                <a:latin typeface="Garamond" panose="02020404030301010803" pitchFamily="18" charset="0"/>
                <a:ea typeface="Calibri" panose="020F0502020204030204" pitchFamily="34" charset="0"/>
              </a:rPr>
              <a:t>Suite donnée après avis </a:t>
            </a:r>
            <a:r>
              <a:rPr lang="fr-FR" sz="1800" b="1" u="sng" dirty="0">
                <a:solidFill>
                  <a:srgbClr val="000000"/>
                </a:solidFill>
                <a:latin typeface="Garamond" panose="02020404030301010803" pitchFamily="18" charset="0"/>
                <a:ea typeface="Calibri" panose="020F0502020204030204" pitchFamily="34" charset="0"/>
              </a:rPr>
              <a:t>consultatif</a:t>
            </a:r>
            <a:r>
              <a:rPr lang="fr-FR" sz="1800" b="1" dirty="0">
                <a:solidFill>
                  <a:srgbClr val="000000"/>
                </a:solidFill>
                <a:latin typeface="Garamond" panose="02020404030301010803" pitchFamily="18" charset="0"/>
                <a:ea typeface="Calibri" panose="020F0502020204030204" pitchFamily="34" charset="0"/>
              </a:rPr>
              <a:t> du conseil médical </a:t>
            </a:r>
            <a:r>
              <a:rPr lang="fr-FR" sz="1800" dirty="0">
                <a:solidFill>
                  <a:srgbClr val="000000"/>
                </a:solidFill>
                <a:latin typeface="Garamond" panose="02020404030301010803" pitchFamily="18" charset="0"/>
                <a:ea typeface="Calibri" panose="020F0502020204030204" pitchFamily="34" charset="0"/>
              </a:rPr>
              <a:t>sur l’imputabilité au service( Favorable, défavorable, sursis à statuer ) :</a:t>
            </a:r>
            <a:endParaRPr lang="fr-FR" sz="1800" dirty="0">
              <a:latin typeface="Calibri" panose="020F0502020204030204" pitchFamily="34" charset="0"/>
              <a:ea typeface="Calibri" panose="020F0502020204030204" pitchFamily="34" charset="0"/>
            </a:endParaRPr>
          </a:p>
          <a:p>
            <a:r>
              <a:rPr lang="fr-FR" sz="1800" u="sng" dirty="0">
                <a:solidFill>
                  <a:srgbClr val="000000"/>
                </a:solidFill>
                <a:latin typeface="Garamond" panose="02020404030301010803" pitchFamily="18" charset="0"/>
                <a:ea typeface="Calibri" panose="020F0502020204030204" pitchFamily="34" charset="0"/>
              </a:rPr>
              <a:t>Avis Favorable, ou défavorable</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et l’agent reçoivent le Procès verbal</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Prise de décision par arrêté par la collectivité</a:t>
            </a:r>
          </a:p>
          <a:p>
            <a:pPr marL="0" indent="0">
              <a:buNone/>
            </a:pPr>
            <a:r>
              <a:rPr lang="fr-FR" sz="1800" dirty="0">
                <a:solidFill>
                  <a:srgbClr val="000000"/>
                </a:solidFill>
                <a:latin typeface="Garamond" panose="02020404030301010803" pitchFamily="18" charset="0"/>
                <a:ea typeface="Calibri" panose="020F0502020204030204" pitchFamily="34" charset="0"/>
              </a:rPr>
              <a:t>Transmission de l’arrêté par la collectivité à l’agent, au conseil médical et au service carrières</a:t>
            </a:r>
            <a:endParaRPr lang="fr-FR" sz="1800" dirty="0">
              <a:latin typeface="Calibri" panose="020F0502020204030204" pitchFamily="34" charset="0"/>
              <a:ea typeface="Calibri" panose="020F0502020204030204" pitchFamily="34" charset="0"/>
            </a:endParaRPr>
          </a:p>
          <a:p>
            <a:r>
              <a:rPr lang="fr-FR" sz="1800" u="sng" dirty="0">
                <a:solidFill>
                  <a:srgbClr val="000000"/>
                </a:solidFill>
                <a:latin typeface="Garamond" panose="02020404030301010803" pitchFamily="18" charset="0"/>
                <a:ea typeface="Calibri" panose="020F0502020204030204" pitchFamily="34" charset="0"/>
              </a:rPr>
              <a:t>Sursis à statuer</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et l’agent reçoivent le Procès verbal</a:t>
            </a: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transmet l’information à l’agent du report de l’avis et le motif (demande expertise complémentaire, demande d’imagerie complémentaire,…)</a:t>
            </a:r>
            <a:endParaRPr lang="fr-FR" sz="1800" dirty="0">
              <a:latin typeface="Calibri" panose="020F0502020204030204" pitchFamily="34" charset="0"/>
              <a:ea typeface="Calibri" panose="020F0502020204030204" pitchFamily="34" charset="0"/>
            </a:endParaRPr>
          </a:p>
          <a:p>
            <a:endParaRPr lang="fr-FR" dirty="0">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A1582401-F116-4D90-8C3E-5AC05CC1E1D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115" y="71501"/>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AD3B913A-4361-A456-9A81-2DA293E4488D}"/>
              </a:ext>
            </a:extLst>
          </p:cNvPr>
          <p:cNvSpPr txBox="1">
            <a:spLocks/>
          </p:cNvSpPr>
          <p:nvPr/>
        </p:nvSpPr>
        <p:spPr>
          <a:xfrm>
            <a:off x="3115340" y="284741"/>
            <a:ext cx="8238460" cy="853888"/>
          </a:xfrm>
          <a:prstGeom prst="rect">
            <a:avLst/>
          </a:prstGeom>
          <a:solidFill>
            <a:srgbClr val="CC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pic>
        <p:nvPicPr>
          <p:cNvPr id="3" name="Picture 2" descr="Procedures AGIRHE">
            <a:hlinkClick r:id="rId4"/>
            <a:extLst>
              <a:ext uri="{FF2B5EF4-FFF2-40B4-BE49-F238E27FC236}">
                <a16:creationId xmlns:a16="http://schemas.microsoft.com/office/drawing/2014/main" id="{E61F90EA-2D0F-7DA1-92F8-AEDB4DE7BEC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65147" t="4625" r="484" b="2222"/>
          <a:stretch/>
        </p:blipFill>
        <p:spPr bwMode="auto">
          <a:xfrm>
            <a:off x="3676263" y="1656811"/>
            <a:ext cx="1315615" cy="763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974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èche : courbe vers la gauche 4">
            <a:extLst>
              <a:ext uri="{FF2B5EF4-FFF2-40B4-BE49-F238E27FC236}">
                <a16:creationId xmlns:a16="http://schemas.microsoft.com/office/drawing/2014/main" id="{5F3E56C1-6655-B6F6-F52B-9FEE2D7F69C2}"/>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sp>
        <p:nvSpPr>
          <p:cNvPr id="6" name="Titre 1">
            <a:extLst>
              <a:ext uri="{FF2B5EF4-FFF2-40B4-BE49-F238E27FC236}">
                <a16:creationId xmlns:a16="http://schemas.microsoft.com/office/drawing/2014/main" id="{338E32C1-CF3D-41A8-12A3-6C553705A00D}"/>
              </a:ext>
            </a:extLst>
          </p:cNvPr>
          <p:cNvSpPr txBox="1">
            <a:spLocks noGrp="1"/>
          </p:cNvSpPr>
          <p:nvPr>
            <p:ph type="title"/>
          </p:nvPr>
        </p:nvSpPr>
        <p:spPr>
          <a:xfrm>
            <a:off x="3220088" y="995518"/>
            <a:ext cx="8028963" cy="570452"/>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fr-FR" sz="2000" dirty="0">
                <a:latin typeface="Garamond" panose="02020404030301010803" pitchFamily="18" charset="0"/>
                <a:ea typeface="Calibri" panose="020F0502020204030204" pitchFamily="34" charset="0"/>
              </a:rPr>
            </a:br>
            <a:r>
              <a:rPr lang="fr-FR" sz="2700" b="1" dirty="0">
                <a:solidFill>
                  <a:srgbClr val="000000"/>
                </a:solidFill>
                <a:latin typeface="Garamond" panose="02020404030301010803" pitchFamily="18" charset="0"/>
                <a:ea typeface="Calibri" panose="020F0502020204030204" pitchFamily="34" charset="0"/>
              </a:rPr>
              <a:t>Comment saisir </a:t>
            </a:r>
            <a:r>
              <a:rPr lang="fr-FR" sz="2800" dirty="0">
                <a:solidFill>
                  <a:srgbClr val="000000"/>
                </a:solidFill>
                <a:latin typeface="Garamond" panose="02020404030301010803" pitchFamily="18" charset="0"/>
                <a:ea typeface="Calibri" panose="020F0502020204030204" pitchFamily="34" charset="0"/>
              </a:rPr>
              <a:t>le conseil médical formation plénière </a:t>
            </a:r>
            <a:endParaRPr lang="fr-FR" sz="2000" dirty="0">
              <a:latin typeface="Garamond" panose="02020404030301010803" pitchFamily="18" charset="0"/>
            </a:endParaRPr>
          </a:p>
        </p:txBody>
      </p:sp>
      <p:sp>
        <p:nvSpPr>
          <p:cNvPr id="7" name="Sous-titre 2">
            <a:extLst>
              <a:ext uri="{FF2B5EF4-FFF2-40B4-BE49-F238E27FC236}">
                <a16:creationId xmlns:a16="http://schemas.microsoft.com/office/drawing/2014/main" id="{3D282D15-01DA-9FDE-B63C-2C22AEB1A1FA}"/>
              </a:ext>
            </a:extLst>
          </p:cNvPr>
          <p:cNvSpPr>
            <a:spLocks noGrp="1"/>
          </p:cNvSpPr>
          <p:nvPr>
            <p:ph idx="1"/>
          </p:nvPr>
        </p:nvSpPr>
        <p:spPr>
          <a:xfrm>
            <a:off x="838200" y="1690688"/>
            <a:ext cx="10515600" cy="1325563"/>
          </a:xfrm>
        </p:spPr>
        <p:txBody>
          <a:bodyPr>
            <a:normAutofit/>
          </a:bodyPr>
          <a:lstStyle/>
          <a:p>
            <a:pPr marL="0" indent="0" algn="l">
              <a:buNone/>
            </a:pPr>
            <a:r>
              <a:rPr lang="fr-FR" sz="1800" dirty="0">
                <a:solidFill>
                  <a:srgbClr val="000000"/>
                </a:solidFill>
                <a:effectLst/>
                <a:latin typeface="Garamond" panose="02020404030301010803" pitchFamily="18" charset="0"/>
                <a:ea typeface="Calibri" panose="020F0502020204030204" pitchFamily="34" charset="0"/>
              </a:rPr>
              <a:t>Effectuer </a:t>
            </a:r>
            <a:r>
              <a:rPr lang="fr-FR" sz="1800" dirty="0">
                <a:solidFill>
                  <a:srgbClr val="000000"/>
                </a:solidFill>
                <a:latin typeface="Garamond" panose="02020404030301010803" pitchFamily="18" charset="0"/>
                <a:ea typeface="Calibri" panose="020F0502020204030204" pitchFamily="34" charset="0"/>
              </a:rPr>
              <a:t>la saisine</a:t>
            </a:r>
            <a:r>
              <a:rPr lang="fr-FR" sz="1800" dirty="0">
                <a:solidFill>
                  <a:srgbClr val="000000"/>
                </a:solidFill>
                <a:effectLst/>
                <a:latin typeface="Garamond" panose="02020404030301010803" pitchFamily="18" charset="0"/>
                <a:ea typeface="Calibri" panose="020F0502020204030204" pitchFamily="34" charset="0"/>
              </a:rPr>
              <a:t> sur </a:t>
            </a:r>
            <a:r>
              <a:rPr lang="fr-FR" sz="1800" dirty="0" err="1">
                <a:solidFill>
                  <a:srgbClr val="000000"/>
                </a:solidFill>
                <a:effectLst/>
                <a:latin typeface="Garamond" panose="02020404030301010803" pitchFamily="18" charset="0"/>
                <a:ea typeface="Calibri" panose="020F0502020204030204" pitchFamily="34" charset="0"/>
              </a:rPr>
              <a:t>Agirhe</a:t>
            </a:r>
            <a:r>
              <a:rPr lang="fr-FR" sz="1800" dirty="0">
                <a:solidFill>
                  <a:srgbClr val="000000"/>
                </a:solidFill>
                <a:effectLst/>
                <a:latin typeface="Garamond" panose="02020404030301010803" pitchFamily="18" charset="0"/>
                <a:ea typeface="Calibri" panose="020F0502020204030204" pitchFamily="34" charset="0"/>
              </a:rPr>
              <a:t> </a:t>
            </a:r>
            <a:endParaRPr lang="fr-FR" sz="1800" dirty="0">
              <a:effectLst/>
              <a:latin typeface="Calibri" panose="020F0502020204030204" pitchFamily="34" charset="0"/>
              <a:ea typeface="Calibri" panose="020F0502020204030204" pitchFamily="34" charset="0"/>
            </a:endParaRPr>
          </a:p>
          <a:p>
            <a:pPr marL="0" indent="0" algn="l">
              <a:buNone/>
            </a:pPr>
            <a:r>
              <a:rPr lang="fr-FR" sz="1800" u="sng" dirty="0">
                <a:solidFill>
                  <a:srgbClr val="000000"/>
                </a:solidFill>
                <a:effectLst/>
                <a:latin typeface="Garamond" panose="02020404030301010803" pitchFamily="18" charset="0"/>
                <a:ea typeface="Calibri" panose="020F0502020204030204" pitchFamily="34" charset="0"/>
              </a:rPr>
              <a:t>Motif </a:t>
            </a:r>
            <a:r>
              <a:rPr lang="fr-FR" sz="1800" dirty="0">
                <a:solidFill>
                  <a:srgbClr val="000000"/>
                </a:solidFill>
                <a:effectLst/>
                <a:latin typeface="Garamond" panose="02020404030301010803" pitchFamily="18"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Imputabilité au service d’un accident de service ou de trajet</a:t>
            </a:r>
          </a:p>
        </p:txBody>
      </p:sp>
      <p:sp>
        <p:nvSpPr>
          <p:cNvPr id="8" name="Sous-titre 2">
            <a:extLst>
              <a:ext uri="{FF2B5EF4-FFF2-40B4-BE49-F238E27FC236}">
                <a16:creationId xmlns:a16="http://schemas.microsoft.com/office/drawing/2014/main" id="{2443835B-6E70-9115-D194-82B839595C51}"/>
              </a:ext>
            </a:extLst>
          </p:cNvPr>
          <p:cNvSpPr txBox="1">
            <a:spLocks/>
          </p:cNvSpPr>
          <p:nvPr/>
        </p:nvSpPr>
        <p:spPr>
          <a:xfrm>
            <a:off x="1245765" y="3016251"/>
            <a:ext cx="9700470" cy="35570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b="1" dirty="0">
                <a:solidFill>
                  <a:srgbClr val="000000"/>
                </a:solidFill>
                <a:latin typeface="Garamond" panose="02020404030301010803" pitchFamily="18" charset="0"/>
                <a:ea typeface="Calibri" panose="020F0502020204030204" pitchFamily="34" charset="0"/>
              </a:rPr>
              <a:t>Suite donnée après avis </a:t>
            </a:r>
            <a:r>
              <a:rPr lang="fr-FR" sz="1800" b="1" u="sng" dirty="0">
                <a:solidFill>
                  <a:srgbClr val="000000"/>
                </a:solidFill>
                <a:latin typeface="Garamond" panose="02020404030301010803" pitchFamily="18" charset="0"/>
                <a:ea typeface="Calibri" panose="020F0502020204030204" pitchFamily="34" charset="0"/>
              </a:rPr>
              <a:t>consultatif</a:t>
            </a:r>
            <a:r>
              <a:rPr lang="fr-FR" sz="1800" b="1" dirty="0">
                <a:solidFill>
                  <a:srgbClr val="000000"/>
                </a:solidFill>
                <a:latin typeface="Garamond" panose="02020404030301010803" pitchFamily="18" charset="0"/>
                <a:ea typeface="Calibri" panose="020F0502020204030204" pitchFamily="34" charset="0"/>
              </a:rPr>
              <a:t> du conseil médical </a:t>
            </a:r>
            <a:r>
              <a:rPr lang="fr-FR" sz="1800" dirty="0">
                <a:solidFill>
                  <a:srgbClr val="000000"/>
                </a:solidFill>
                <a:latin typeface="Garamond" panose="02020404030301010803" pitchFamily="18" charset="0"/>
                <a:ea typeface="Calibri" panose="020F0502020204030204" pitchFamily="34" charset="0"/>
              </a:rPr>
              <a:t>sur l’imputabilité au trajet domicile-travail( Favorable, défavorable, sursis à statuer ) :</a:t>
            </a:r>
            <a:endParaRPr lang="fr-FR" sz="1800" dirty="0">
              <a:latin typeface="Calibri" panose="020F0502020204030204" pitchFamily="34" charset="0"/>
              <a:ea typeface="Calibri" panose="020F0502020204030204" pitchFamily="34" charset="0"/>
            </a:endParaRPr>
          </a:p>
          <a:p>
            <a:r>
              <a:rPr lang="fr-FR" sz="1800" u="sng" dirty="0">
                <a:solidFill>
                  <a:srgbClr val="000000"/>
                </a:solidFill>
                <a:latin typeface="Garamond" panose="02020404030301010803" pitchFamily="18" charset="0"/>
                <a:ea typeface="Calibri" panose="020F0502020204030204" pitchFamily="34" charset="0"/>
              </a:rPr>
              <a:t>Avis Favorable, ou défavorable</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et l’agent reçoivent le Procès verbal</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Prise de décision par arrêté par la collectivité</a:t>
            </a:r>
          </a:p>
          <a:p>
            <a:pPr marL="0" indent="0">
              <a:buNone/>
            </a:pPr>
            <a:r>
              <a:rPr lang="fr-FR" sz="1800" dirty="0">
                <a:solidFill>
                  <a:srgbClr val="000000"/>
                </a:solidFill>
                <a:latin typeface="Garamond" panose="02020404030301010803" pitchFamily="18" charset="0"/>
                <a:ea typeface="Calibri" panose="020F0502020204030204" pitchFamily="34" charset="0"/>
              </a:rPr>
              <a:t>Transmission de l’arrêté par la collectivité à l’agent, au conseil médical et au service carrières</a:t>
            </a:r>
            <a:endParaRPr lang="fr-FR" sz="1800" dirty="0">
              <a:latin typeface="Calibri" panose="020F0502020204030204" pitchFamily="34" charset="0"/>
              <a:ea typeface="Calibri" panose="020F0502020204030204" pitchFamily="34" charset="0"/>
            </a:endParaRPr>
          </a:p>
          <a:p>
            <a:r>
              <a:rPr lang="fr-FR" sz="1800" u="sng" dirty="0">
                <a:solidFill>
                  <a:srgbClr val="000000"/>
                </a:solidFill>
                <a:latin typeface="Garamond" panose="02020404030301010803" pitchFamily="18" charset="0"/>
                <a:ea typeface="Calibri" panose="020F0502020204030204" pitchFamily="34" charset="0"/>
              </a:rPr>
              <a:t>Sursis à statuer</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et l’agent reçoivent le Procès verbal</a:t>
            </a: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transmet l’information à l’agent du report de l’avis et le motif (demande expertise complémentaire, demande d’imagerie complémentaire,…)</a:t>
            </a:r>
            <a:endParaRPr lang="fr-FR" sz="1800" dirty="0">
              <a:latin typeface="Calibri" panose="020F0502020204030204" pitchFamily="34" charset="0"/>
              <a:ea typeface="Calibri" panose="020F0502020204030204" pitchFamily="34" charset="0"/>
            </a:endParaRPr>
          </a:p>
          <a:p>
            <a:endParaRPr lang="fr-FR" dirty="0">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A1582401-F116-4D90-8C3E-5AC05CC1E1D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115" y="71501"/>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6872C9A7-08FC-E2DA-1DA0-368ABBBC269D}"/>
              </a:ext>
            </a:extLst>
          </p:cNvPr>
          <p:cNvSpPr txBox="1">
            <a:spLocks/>
          </p:cNvSpPr>
          <p:nvPr/>
        </p:nvSpPr>
        <p:spPr>
          <a:xfrm>
            <a:off x="3115340" y="365125"/>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pic>
        <p:nvPicPr>
          <p:cNvPr id="1026" name="Picture 2" descr="Procedures AGIRHE">
            <a:hlinkClick r:id="rId4"/>
            <a:extLst>
              <a:ext uri="{FF2B5EF4-FFF2-40B4-BE49-F238E27FC236}">
                <a16:creationId xmlns:a16="http://schemas.microsoft.com/office/drawing/2014/main" id="{EA34F296-10AF-2D66-A994-A2084D5F846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65147" t="4625" r="484" b="2222"/>
          <a:stretch/>
        </p:blipFill>
        <p:spPr bwMode="auto">
          <a:xfrm>
            <a:off x="3694924" y="1589723"/>
            <a:ext cx="1315615" cy="763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8363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èche : courbe vers la gauche 4">
            <a:extLst>
              <a:ext uri="{FF2B5EF4-FFF2-40B4-BE49-F238E27FC236}">
                <a16:creationId xmlns:a16="http://schemas.microsoft.com/office/drawing/2014/main" id="{5F3E56C1-6655-B6F6-F52B-9FEE2D7F69C2}"/>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sp>
        <p:nvSpPr>
          <p:cNvPr id="6" name="Titre 1">
            <a:extLst>
              <a:ext uri="{FF2B5EF4-FFF2-40B4-BE49-F238E27FC236}">
                <a16:creationId xmlns:a16="http://schemas.microsoft.com/office/drawing/2014/main" id="{338E32C1-CF3D-41A8-12A3-6C553705A00D}"/>
              </a:ext>
            </a:extLst>
          </p:cNvPr>
          <p:cNvSpPr txBox="1">
            <a:spLocks noGrp="1"/>
          </p:cNvSpPr>
          <p:nvPr>
            <p:ph type="title"/>
          </p:nvPr>
        </p:nvSpPr>
        <p:spPr>
          <a:xfrm>
            <a:off x="2742938" y="1120236"/>
            <a:ext cx="8028963" cy="570452"/>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fr-FR" sz="2000" dirty="0">
                <a:latin typeface="Garamond" panose="02020404030301010803" pitchFamily="18" charset="0"/>
                <a:ea typeface="Calibri" panose="020F0502020204030204" pitchFamily="34" charset="0"/>
              </a:rPr>
            </a:br>
            <a:r>
              <a:rPr lang="fr-FR" sz="2700" b="1" dirty="0">
                <a:solidFill>
                  <a:srgbClr val="000000"/>
                </a:solidFill>
                <a:latin typeface="Garamond" panose="02020404030301010803" pitchFamily="18" charset="0"/>
                <a:ea typeface="Calibri" panose="020F0502020204030204" pitchFamily="34" charset="0"/>
              </a:rPr>
              <a:t>Comment saisir </a:t>
            </a:r>
            <a:r>
              <a:rPr lang="fr-FR" sz="2800" dirty="0">
                <a:solidFill>
                  <a:srgbClr val="000000"/>
                </a:solidFill>
                <a:latin typeface="Garamond" panose="02020404030301010803" pitchFamily="18" charset="0"/>
                <a:ea typeface="Calibri" panose="020F0502020204030204" pitchFamily="34" charset="0"/>
              </a:rPr>
              <a:t>le conseil médical formation plénière </a:t>
            </a:r>
            <a:endParaRPr lang="fr-FR" sz="2000" dirty="0">
              <a:latin typeface="Garamond" panose="02020404030301010803" pitchFamily="18" charset="0"/>
            </a:endParaRPr>
          </a:p>
        </p:txBody>
      </p:sp>
      <p:sp>
        <p:nvSpPr>
          <p:cNvPr id="7" name="Sous-titre 2">
            <a:extLst>
              <a:ext uri="{FF2B5EF4-FFF2-40B4-BE49-F238E27FC236}">
                <a16:creationId xmlns:a16="http://schemas.microsoft.com/office/drawing/2014/main" id="{3D282D15-01DA-9FDE-B63C-2C22AEB1A1FA}"/>
              </a:ext>
            </a:extLst>
          </p:cNvPr>
          <p:cNvSpPr>
            <a:spLocks noGrp="1"/>
          </p:cNvSpPr>
          <p:nvPr>
            <p:ph idx="1"/>
          </p:nvPr>
        </p:nvSpPr>
        <p:spPr>
          <a:xfrm>
            <a:off x="838200" y="1690688"/>
            <a:ext cx="10515600" cy="1325563"/>
          </a:xfrm>
        </p:spPr>
        <p:txBody>
          <a:bodyPr>
            <a:normAutofit/>
          </a:bodyPr>
          <a:lstStyle/>
          <a:p>
            <a:pPr marL="0" indent="0" algn="l">
              <a:buNone/>
            </a:pPr>
            <a:r>
              <a:rPr lang="fr-FR" sz="1800" dirty="0">
                <a:solidFill>
                  <a:srgbClr val="000000"/>
                </a:solidFill>
                <a:effectLst/>
                <a:latin typeface="Garamond" panose="02020404030301010803" pitchFamily="18" charset="0"/>
                <a:ea typeface="Calibri" panose="020F0502020204030204" pitchFamily="34" charset="0"/>
              </a:rPr>
              <a:t>Effectuer </a:t>
            </a:r>
            <a:r>
              <a:rPr lang="fr-FR" sz="1800" dirty="0">
                <a:solidFill>
                  <a:srgbClr val="000000"/>
                </a:solidFill>
                <a:latin typeface="Garamond" panose="02020404030301010803" pitchFamily="18" charset="0"/>
                <a:ea typeface="Calibri" panose="020F0502020204030204" pitchFamily="34" charset="0"/>
              </a:rPr>
              <a:t>la saisine</a:t>
            </a:r>
            <a:r>
              <a:rPr lang="fr-FR" sz="1800" dirty="0">
                <a:solidFill>
                  <a:srgbClr val="000000"/>
                </a:solidFill>
                <a:effectLst/>
                <a:latin typeface="Garamond" panose="02020404030301010803" pitchFamily="18" charset="0"/>
                <a:ea typeface="Calibri" panose="020F0502020204030204" pitchFamily="34" charset="0"/>
              </a:rPr>
              <a:t> sur </a:t>
            </a:r>
            <a:r>
              <a:rPr lang="fr-FR" sz="1800" dirty="0" err="1">
                <a:solidFill>
                  <a:srgbClr val="000000"/>
                </a:solidFill>
                <a:effectLst/>
                <a:latin typeface="Garamond" panose="02020404030301010803" pitchFamily="18" charset="0"/>
                <a:ea typeface="Calibri" panose="020F0502020204030204" pitchFamily="34" charset="0"/>
              </a:rPr>
              <a:t>Agirhe</a:t>
            </a:r>
            <a:r>
              <a:rPr lang="fr-FR" sz="1800" dirty="0">
                <a:solidFill>
                  <a:srgbClr val="000000"/>
                </a:solidFill>
                <a:effectLst/>
                <a:latin typeface="Garamond" panose="02020404030301010803" pitchFamily="18" charset="0"/>
                <a:ea typeface="Calibri" panose="020F0502020204030204" pitchFamily="34" charset="0"/>
              </a:rPr>
              <a:t> </a:t>
            </a:r>
            <a:endParaRPr lang="fr-FR" sz="1800" dirty="0">
              <a:effectLst/>
              <a:latin typeface="Calibri" panose="020F0502020204030204" pitchFamily="34" charset="0"/>
              <a:ea typeface="Calibri" panose="020F0502020204030204" pitchFamily="34" charset="0"/>
            </a:endParaRPr>
          </a:p>
          <a:p>
            <a:pPr marL="0" indent="0" algn="l">
              <a:buNone/>
            </a:pPr>
            <a:r>
              <a:rPr lang="fr-FR" sz="1800" u="sng" dirty="0">
                <a:solidFill>
                  <a:srgbClr val="000000"/>
                </a:solidFill>
                <a:effectLst/>
                <a:latin typeface="Garamond" panose="02020404030301010803" pitchFamily="18" charset="0"/>
                <a:ea typeface="Calibri" panose="020F0502020204030204" pitchFamily="34" charset="0"/>
              </a:rPr>
              <a:t>Motifs</a:t>
            </a:r>
            <a:r>
              <a:rPr lang="fr-FR" sz="1800" dirty="0">
                <a:solidFill>
                  <a:srgbClr val="000000"/>
                </a:solidFill>
                <a:effectLst/>
                <a:latin typeface="Garamond" panose="02020404030301010803" pitchFamily="18" charset="0"/>
                <a:ea typeface="Calibri" panose="020F0502020204030204" pitchFamily="34" charset="0"/>
              </a:rPr>
              <a:t>:</a:t>
            </a:r>
            <a:endParaRPr lang="fr-FR" sz="1800" dirty="0">
              <a:effectLst/>
              <a:latin typeface="Calibri" panose="020F0502020204030204" pitchFamily="34" charset="0"/>
              <a:ea typeface="Calibri" panose="020F0502020204030204" pitchFamily="34" charset="0"/>
            </a:endParaRPr>
          </a:p>
          <a:p>
            <a:pPr marL="0" indent="0" algn="l">
              <a:buNone/>
            </a:pPr>
            <a:r>
              <a:rPr lang="fr-FR" sz="1800" dirty="0">
                <a:solidFill>
                  <a:srgbClr val="000000"/>
                </a:solidFill>
                <a:effectLst/>
                <a:latin typeface="Garamond" panose="02020404030301010803" pitchFamily="18" charset="0"/>
                <a:ea typeface="Calibri" panose="020F0502020204030204" pitchFamily="34" charset="0"/>
              </a:rPr>
              <a:t>Reconnaissance d’une maladie professionnelle</a:t>
            </a:r>
            <a:endParaRPr lang="fr-FR" dirty="0">
              <a:latin typeface="Garamond" panose="02020404030301010803" pitchFamily="18" charset="0"/>
            </a:endParaRPr>
          </a:p>
        </p:txBody>
      </p:sp>
      <p:sp>
        <p:nvSpPr>
          <p:cNvPr id="8" name="Sous-titre 2">
            <a:extLst>
              <a:ext uri="{FF2B5EF4-FFF2-40B4-BE49-F238E27FC236}">
                <a16:creationId xmlns:a16="http://schemas.microsoft.com/office/drawing/2014/main" id="{2443835B-6E70-9115-D194-82B839595C51}"/>
              </a:ext>
            </a:extLst>
          </p:cNvPr>
          <p:cNvSpPr txBox="1">
            <a:spLocks/>
          </p:cNvSpPr>
          <p:nvPr/>
        </p:nvSpPr>
        <p:spPr>
          <a:xfrm>
            <a:off x="1245765" y="3016251"/>
            <a:ext cx="9950970" cy="35570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b="1" dirty="0">
                <a:solidFill>
                  <a:srgbClr val="000000"/>
                </a:solidFill>
                <a:latin typeface="Garamond" panose="02020404030301010803" pitchFamily="18" charset="0"/>
                <a:ea typeface="Calibri" panose="020F0502020204030204" pitchFamily="34" charset="0"/>
              </a:rPr>
              <a:t>Suite donnée après avis </a:t>
            </a:r>
            <a:r>
              <a:rPr lang="fr-FR" sz="1800" b="1" u="sng" dirty="0">
                <a:solidFill>
                  <a:srgbClr val="000000"/>
                </a:solidFill>
                <a:latin typeface="Garamond" panose="02020404030301010803" pitchFamily="18" charset="0"/>
                <a:ea typeface="Calibri" panose="020F0502020204030204" pitchFamily="34" charset="0"/>
              </a:rPr>
              <a:t>consultatif</a:t>
            </a:r>
            <a:r>
              <a:rPr lang="fr-FR" sz="1800" b="1" dirty="0">
                <a:solidFill>
                  <a:srgbClr val="000000"/>
                </a:solidFill>
                <a:latin typeface="Garamond" panose="02020404030301010803" pitchFamily="18" charset="0"/>
                <a:ea typeface="Calibri" panose="020F0502020204030204" pitchFamily="34" charset="0"/>
              </a:rPr>
              <a:t> du conseil médical </a:t>
            </a:r>
            <a:r>
              <a:rPr lang="fr-FR" sz="1800" dirty="0">
                <a:solidFill>
                  <a:srgbClr val="000000"/>
                </a:solidFill>
                <a:latin typeface="Garamond" panose="02020404030301010803" pitchFamily="18" charset="0"/>
                <a:ea typeface="Calibri" panose="020F0502020204030204" pitchFamily="34" charset="0"/>
              </a:rPr>
              <a:t>sur la reconnaissance en maladie professionnelle ( Favorable, défavorable, sursis à statuer ) :</a:t>
            </a:r>
            <a:endParaRPr lang="fr-FR" sz="1800" dirty="0">
              <a:latin typeface="Calibri" panose="020F0502020204030204" pitchFamily="34" charset="0"/>
              <a:ea typeface="Calibri" panose="020F0502020204030204" pitchFamily="34" charset="0"/>
            </a:endParaRPr>
          </a:p>
          <a:p>
            <a:r>
              <a:rPr lang="fr-FR" sz="1800" u="sng" dirty="0">
                <a:solidFill>
                  <a:srgbClr val="000000"/>
                </a:solidFill>
                <a:latin typeface="Garamond" panose="02020404030301010803" pitchFamily="18" charset="0"/>
                <a:ea typeface="Calibri" panose="020F0502020204030204" pitchFamily="34" charset="0"/>
              </a:rPr>
              <a:t>Avis Favorable, ou défavorable</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et l’agent reçoivent le Procès verbal</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Prise de décision par arrêté par la collectivité</a:t>
            </a:r>
          </a:p>
          <a:p>
            <a:pPr marL="0" indent="0">
              <a:buNone/>
            </a:pPr>
            <a:r>
              <a:rPr lang="fr-FR" sz="1800" dirty="0">
                <a:solidFill>
                  <a:srgbClr val="000000"/>
                </a:solidFill>
                <a:latin typeface="Garamond" panose="02020404030301010803" pitchFamily="18" charset="0"/>
                <a:ea typeface="Calibri" panose="020F0502020204030204" pitchFamily="34" charset="0"/>
              </a:rPr>
              <a:t>Transmission de l’arrêté par la collectivité à l’agent, au conseil médical et au service carrières</a:t>
            </a:r>
            <a:endParaRPr lang="fr-FR" sz="1800" dirty="0">
              <a:latin typeface="Calibri" panose="020F0502020204030204" pitchFamily="34" charset="0"/>
              <a:ea typeface="Calibri" panose="020F0502020204030204" pitchFamily="34" charset="0"/>
            </a:endParaRPr>
          </a:p>
          <a:p>
            <a:r>
              <a:rPr lang="fr-FR" sz="1800" u="sng" dirty="0">
                <a:solidFill>
                  <a:srgbClr val="000000"/>
                </a:solidFill>
                <a:latin typeface="Garamond" panose="02020404030301010803" pitchFamily="18" charset="0"/>
                <a:ea typeface="Calibri" panose="020F0502020204030204" pitchFamily="34" charset="0"/>
              </a:rPr>
              <a:t>Sursis à statuer</a:t>
            </a:r>
            <a:endParaRPr lang="fr-FR" sz="1800" dirty="0">
              <a:latin typeface="Calibri" panose="020F0502020204030204" pitchFamily="34"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et l’agent reçoivent le Procès verbal</a:t>
            </a:r>
          </a:p>
          <a:p>
            <a:pPr marL="0" indent="0">
              <a:buNone/>
            </a:pPr>
            <a:r>
              <a:rPr lang="fr-FR" sz="1800" dirty="0">
                <a:solidFill>
                  <a:srgbClr val="000000"/>
                </a:solidFill>
                <a:latin typeface="Garamond" panose="02020404030301010803" pitchFamily="18" charset="0"/>
                <a:ea typeface="Calibri" panose="020F0502020204030204" pitchFamily="34" charset="0"/>
              </a:rPr>
              <a:t>La collectivité transmet l’information à l’agent du report de l’avis et le motif (demande expertise complémentaire, demande d’imagerie complémentaire,…)</a:t>
            </a:r>
            <a:endParaRPr lang="fr-FR" sz="1800" dirty="0">
              <a:latin typeface="Calibri" panose="020F0502020204030204" pitchFamily="34" charset="0"/>
              <a:ea typeface="Calibri" panose="020F0502020204030204" pitchFamily="34" charset="0"/>
            </a:endParaRPr>
          </a:p>
          <a:p>
            <a:endParaRPr lang="fr-FR" dirty="0">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A1582401-F116-4D90-8C3E-5AC05CC1E1D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115" y="71501"/>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D56C2F98-51C0-60D7-2575-CEF319BF79A3}"/>
              </a:ext>
            </a:extLst>
          </p:cNvPr>
          <p:cNvSpPr txBox="1">
            <a:spLocks/>
          </p:cNvSpPr>
          <p:nvPr/>
        </p:nvSpPr>
        <p:spPr>
          <a:xfrm>
            <a:off x="3115340" y="298894"/>
            <a:ext cx="8238460" cy="889517"/>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a:ln w="0"/>
                <a:solidFill>
                  <a:prstClr val="black"/>
                </a:solidFill>
                <a:latin typeface="Garamond" panose="02020404030301010803" pitchFamily="18" charset="0"/>
              </a:rPr>
              <a:t>Il s’agit d’une maladie professionnelle</a:t>
            </a:r>
            <a:br>
              <a:rPr lang="fr-FR" sz="2000" dirty="0">
                <a:ln w="0"/>
                <a:solidFill>
                  <a:prstClr val="black"/>
                </a:solidFill>
                <a:latin typeface="Garamond" panose="02020404030301010803" pitchFamily="18" charset="0"/>
                <a:ea typeface="+mn-ea"/>
                <a:cs typeface="+mn-cs"/>
              </a:rPr>
            </a:br>
            <a:r>
              <a:rPr lang="fr-FR" sz="2000" dirty="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pic>
        <p:nvPicPr>
          <p:cNvPr id="3" name="Picture 2" descr="Procedures AGIRHE">
            <a:hlinkClick r:id="rId4"/>
            <a:extLst>
              <a:ext uri="{FF2B5EF4-FFF2-40B4-BE49-F238E27FC236}">
                <a16:creationId xmlns:a16="http://schemas.microsoft.com/office/drawing/2014/main" id="{2D17513D-2494-6970-FD87-60AC5DBE701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65147" t="4625" r="484" b="2222"/>
          <a:stretch/>
        </p:blipFill>
        <p:spPr bwMode="auto">
          <a:xfrm>
            <a:off x="3713585" y="1718759"/>
            <a:ext cx="1315615" cy="763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9952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C14923-7A36-4FE5-AC49-00977FCBCD29}"/>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69CC8B00-E9D8-4F80-8BC9-4326363FC8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708" y="191387"/>
            <a:ext cx="11960292" cy="6268208"/>
          </a:xfrm>
          <a:prstGeom prst="rect">
            <a:avLst/>
          </a:prstGeom>
        </p:spPr>
      </p:pic>
      <p:sp>
        <p:nvSpPr>
          <p:cNvPr id="5" name="Titre 1">
            <a:extLst>
              <a:ext uri="{FF2B5EF4-FFF2-40B4-BE49-F238E27FC236}">
                <a16:creationId xmlns:a16="http://schemas.microsoft.com/office/drawing/2014/main" id="{DBB4E64D-12FD-480E-B4BB-5425F075BFEB}"/>
              </a:ext>
            </a:extLst>
          </p:cNvPr>
          <p:cNvSpPr txBox="1">
            <a:spLocks noGrp="1"/>
          </p:cNvSpPr>
          <p:nvPr>
            <p:ph type="title"/>
          </p:nvPr>
        </p:nvSpPr>
        <p:spPr>
          <a:xfrm>
            <a:off x="2594344" y="306814"/>
            <a:ext cx="9165265" cy="894666"/>
          </a:xfrm>
          <a:prstGeom prst="rect">
            <a:avLst/>
          </a:prstGeom>
          <a:solidFill>
            <a:schemeClr val="accent1">
              <a:lumMod val="40000"/>
              <a:lumOff val="60000"/>
            </a:schemeClr>
          </a:solidFill>
          <a:ln>
            <a:solidFill>
              <a:schemeClr val="accent1">
                <a:lumMod val="40000"/>
                <a:lumOff val="60000"/>
              </a:schemeClr>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2400" dirty="0">
                <a:latin typeface="Garamond" panose="02020404030301010803" pitchFamily="18" charset="0"/>
              </a:rPr>
              <a:t>- Votre agent est </a:t>
            </a:r>
            <a:r>
              <a:rPr lang="fr-FR" sz="2400" b="1" u="sng" dirty="0">
                <a:latin typeface="Garamond" panose="02020404030301010803" pitchFamily="18" charset="0"/>
              </a:rPr>
              <a:t>Titulaire,</a:t>
            </a:r>
            <a:br>
              <a:rPr lang="fr-FR" sz="2400" dirty="0">
                <a:latin typeface="Garamond" panose="02020404030301010803" pitchFamily="18" charset="0"/>
              </a:rPr>
            </a:br>
            <a:r>
              <a:rPr lang="fr-FR" sz="2400" dirty="0">
                <a:latin typeface="Garamond" panose="02020404030301010803" pitchFamily="18" charset="0"/>
              </a:rPr>
              <a:t>- Son régime de retraite est </a:t>
            </a:r>
            <a:r>
              <a:rPr lang="fr-FR" sz="2400" b="1" u="sng" dirty="0">
                <a:latin typeface="Garamond" panose="02020404030301010803" pitchFamily="18" charset="0"/>
              </a:rPr>
              <a:t>L’IRCANTEC.</a:t>
            </a:r>
          </a:p>
        </p:txBody>
      </p:sp>
      <p:sp>
        <p:nvSpPr>
          <p:cNvPr id="8" name="Flèche : courbe vers la gauche 7">
            <a:extLst>
              <a:ext uri="{FF2B5EF4-FFF2-40B4-BE49-F238E27FC236}">
                <a16:creationId xmlns:a16="http://schemas.microsoft.com/office/drawing/2014/main" id="{CBD60655-9007-4D0B-943D-00BD3F9D9BD1}"/>
              </a:ext>
            </a:extLst>
          </p:cNvPr>
          <p:cNvSpPr/>
          <p:nvPr/>
        </p:nvSpPr>
        <p:spPr>
          <a:xfrm>
            <a:off x="233916" y="5688419"/>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10" name="Espace réservé du contenu 10">
            <a:extLst>
              <a:ext uri="{FF2B5EF4-FFF2-40B4-BE49-F238E27FC236}">
                <a16:creationId xmlns:a16="http://schemas.microsoft.com/office/drawing/2014/main" id="{FFF456AC-DF62-4784-96E9-0B959D418CFD}"/>
              </a:ext>
            </a:extLst>
          </p:cNvPr>
          <p:cNvSpPr txBox="1">
            <a:spLocks/>
          </p:cNvSpPr>
          <p:nvPr/>
        </p:nvSpPr>
        <p:spPr>
          <a:xfrm>
            <a:off x="1273412" y="2488954"/>
            <a:ext cx="2641864" cy="2248458"/>
          </a:xfrm>
          <a:prstGeom prst="ellipse">
            <a:avLst/>
          </a:prstGeom>
          <a:solidFill>
            <a:srgbClr val="CC66FF"/>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hlinkClick r:id="rId4" action="ppaction://hlinksldjump"/>
              </a:rPr>
              <a:t>Il s’agit d’un accident de travail</a:t>
            </a:r>
            <a:endPar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11" name="Espace réservé du contenu 10">
            <a:extLst>
              <a:ext uri="{FF2B5EF4-FFF2-40B4-BE49-F238E27FC236}">
                <a16:creationId xmlns:a16="http://schemas.microsoft.com/office/drawing/2014/main" id="{8A7CE0C4-7F30-4D1A-BDC6-B645C9402332}"/>
              </a:ext>
            </a:extLst>
          </p:cNvPr>
          <p:cNvSpPr txBox="1">
            <a:spLocks/>
          </p:cNvSpPr>
          <p:nvPr/>
        </p:nvSpPr>
        <p:spPr>
          <a:xfrm>
            <a:off x="4794039" y="2488954"/>
            <a:ext cx="2641864" cy="224845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fr-FR" sz="2000" b="0" i="0" u="none" strike="noStrike" kern="1200" cap="none" spc="0" normalizeH="0" baseline="0" noProof="0" dirty="0">
                <a:ln w="0"/>
                <a:solidFill>
                  <a:prstClr val="black"/>
                </a:solidFill>
                <a:uLnTx/>
                <a:uFillTx/>
                <a:latin typeface="Garamond" panose="02020404030301010803" pitchFamily="18" charset="0"/>
                <a:ea typeface="+mn-ea"/>
                <a:cs typeface="+mn-cs"/>
                <a:hlinkClick r:id="rId5" action="ppaction://hlinksldjump"/>
              </a:rPr>
              <a:t>Il s’agit d’un accident de trajet</a:t>
            </a:r>
            <a:endParaRPr kumimoji="0" lang="fr-FR" sz="2000" b="0" i="0" u="none"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15" name="Espace réservé du contenu 10">
            <a:extLst>
              <a:ext uri="{FF2B5EF4-FFF2-40B4-BE49-F238E27FC236}">
                <a16:creationId xmlns:a16="http://schemas.microsoft.com/office/drawing/2014/main" id="{0438FC3D-44C6-4023-B02C-BE9337CB81CF}"/>
              </a:ext>
            </a:extLst>
          </p:cNvPr>
          <p:cNvSpPr txBox="1">
            <a:spLocks/>
          </p:cNvSpPr>
          <p:nvPr/>
        </p:nvSpPr>
        <p:spPr>
          <a:xfrm>
            <a:off x="8402797" y="2406527"/>
            <a:ext cx="2741782" cy="241331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fr-FR" sz="2000" dirty="0">
                <a:ln w="0"/>
                <a:solidFill>
                  <a:prstClr val="black"/>
                </a:solidFill>
                <a:latin typeface="Garamond" panose="02020404030301010803" pitchFamily="18" charset="0"/>
                <a:hlinkClick r:id="rId6" action="ppaction://hlinksldjump"/>
              </a:rPr>
              <a:t>Il s’agit d’une maladie professionnelle</a:t>
            </a:r>
            <a:endPar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2" name="Rectangle : coins arrondis 1">
            <a:extLst>
              <a:ext uri="{FF2B5EF4-FFF2-40B4-BE49-F238E27FC236}">
                <a16:creationId xmlns:a16="http://schemas.microsoft.com/office/drawing/2014/main" id="{9E19831F-9283-E108-ADC7-A4FA72C4C446}"/>
              </a:ext>
            </a:extLst>
          </p:cNvPr>
          <p:cNvSpPr/>
          <p:nvPr/>
        </p:nvSpPr>
        <p:spPr>
          <a:xfrm>
            <a:off x="4245429" y="5492218"/>
            <a:ext cx="3980063" cy="86774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hlinkClick r:id="rId7" action="ppaction://hlinksldjump"/>
              </a:rPr>
              <a:t>Droits Indemnités Journalières </a:t>
            </a:r>
            <a:endParaRPr lang="fr-FR" dirty="0"/>
          </a:p>
        </p:txBody>
      </p:sp>
    </p:spTree>
    <p:extLst>
      <p:ext uri="{BB962C8B-B14F-4D97-AF65-F5344CB8AC3E}">
        <p14:creationId xmlns:p14="http://schemas.microsoft.com/office/powerpoint/2010/main" val="1359179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FC9B848C-618F-A56A-5B08-8332B1D38BD3}"/>
              </a:ext>
            </a:extLst>
          </p:cNvPr>
          <p:cNvSpPr txBox="1">
            <a:spLocks noGrp="1"/>
          </p:cNvSpPr>
          <p:nvPr>
            <p:ph type="title"/>
          </p:nvPr>
        </p:nvSpPr>
        <p:spPr>
          <a:xfrm>
            <a:off x="2594344" y="446773"/>
            <a:ext cx="9165265" cy="894666"/>
          </a:xfrm>
          <a:prstGeom prst="rect">
            <a:avLst/>
          </a:prstGeom>
          <a:solidFill>
            <a:schemeClr val="accent1">
              <a:lumMod val="40000"/>
              <a:lumOff val="60000"/>
            </a:schemeClr>
          </a:solidFill>
          <a:ln>
            <a:solidFill>
              <a:schemeClr val="accent1">
                <a:lumMod val="40000"/>
                <a:lumOff val="60000"/>
              </a:schemeClr>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2400" dirty="0">
                <a:latin typeface="Garamond" panose="02020404030301010803" pitchFamily="18" charset="0"/>
              </a:rPr>
              <a:t>- Votre agent est </a:t>
            </a:r>
            <a:r>
              <a:rPr lang="fr-FR" sz="2400" b="1" u="sng" dirty="0">
                <a:latin typeface="Garamond" panose="02020404030301010803" pitchFamily="18" charset="0"/>
              </a:rPr>
              <a:t>Titulaire,</a:t>
            </a:r>
            <a:br>
              <a:rPr lang="fr-FR" sz="2400" dirty="0">
                <a:latin typeface="Garamond" panose="02020404030301010803" pitchFamily="18" charset="0"/>
              </a:rPr>
            </a:br>
            <a:r>
              <a:rPr lang="fr-FR" sz="2400" dirty="0">
                <a:latin typeface="Garamond" panose="02020404030301010803" pitchFamily="18" charset="0"/>
              </a:rPr>
              <a:t>- Son régime de retraite est </a:t>
            </a:r>
            <a:r>
              <a:rPr lang="fr-FR" sz="2400" b="1" u="sng" dirty="0">
                <a:latin typeface="Garamond" panose="02020404030301010803" pitchFamily="18" charset="0"/>
              </a:rPr>
              <a:t>L’IRCANTEC.</a:t>
            </a:r>
          </a:p>
        </p:txBody>
      </p:sp>
      <p:pic>
        <p:nvPicPr>
          <p:cNvPr id="5" name="Picture 2" descr="Inscriptions aux concours et examens">
            <a:extLst>
              <a:ext uri="{FF2B5EF4-FFF2-40B4-BE49-F238E27FC236}">
                <a16:creationId xmlns:a16="http://schemas.microsoft.com/office/drawing/2014/main" id="{1AE538E8-858B-AD74-6BDA-D065C86AD0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470" y="132196"/>
            <a:ext cx="2536823" cy="12092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Espace réservé du contenu 5">
            <a:extLst>
              <a:ext uri="{FF2B5EF4-FFF2-40B4-BE49-F238E27FC236}">
                <a16:creationId xmlns:a16="http://schemas.microsoft.com/office/drawing/2014/main" id="{4A3C7C93-9229-7B3C-DD1E-55223FE60B5A}"/>
              </a:ext>
            </a:extLst>
          </p:cNvPr>
          <p:cNvGraphicFramePr>
            <a:graphicFrameLocks noGrp="1"/>
          </p:cNvGraphicFramePr>
          <p:nvPr>
            <p:ph idx="1"/>
            <p:extLst>
              <p:ext uri="{D42A27DB-BD31-4B8C-83A1-F6EECF244321}">
                <p14:modId xmlns:p14="http://schemas.microsoft.com/office/powerpoint/2010/main" val="1588560177"/>
              </p:ext>
            </p:extLst>
          </p:nvPr>
        </p:nvGraphicFramePr>
        <p:xfrm>
          <a:off x="1090127" y="2112120"/>
          <a:ext cx="8763001" cy="3873945"/>
        </p:xfrm>
        <a:graphic>
          <a:graphicData uri="http://schemas.openxmlformats.org/drawingml/2006/table">
            <a:tbl>
              <a:tblPr firstRow="1" bandRow="1">
                <a:tableStyleId>{5C22544A-7EE6-4342-B048-85BDC9FD1C3A}</a:tableStyleId>
              </a:tblPr>
              <a:tblGrid>
                <a:gridCol w="3434101">
                  <a:extLst>
                    <a:ext uri="{9D8B030D-6E8A-4147-A177-3AD203B41FA5}">
                      <a16:colId xmlns:a16="http://schemas.microsoft.com/office/drawing/2014/main" val="3473707015"/>
                    </a:ext>
                  </a:extLst>
                </a:gridCol>
                <a:gridCol w="2664450">
                  <a:extLst>
                    <a:ext uri="{9D8B030D-6E8A-4147-A177-3AD203B41FA5}">
                      <a16:colId xmlns:a16="http://schemas.microsoft.com/office/drawing/2014/main" val="4243379135"/>
                    </a:ext>
                  </a:extLst>
                </a:gridCol>
                <a:gridCol w="2664450">
                  <a:extLst>
                    <a:ext uri="{9D8B030D-6E8A-4147-A177-3AD203B41FA5}">
                      <a16:colId xmlns:a16="http://schemas.microsoft.com/office/drawing/2014/main" val="944745415"/>
                    </a:ext>
                  </a:extLst>
                </a:gridCol>
              </a:tblGrid>
              <a:tr h="724386">
                <a:tc gridSpan="3">
                  <a:txBody>
                    <a:bodyPr/>
                    <a:lstStyle/>
                    <a:p>
                      <a:r>
                        <a:rPr lang="fr-FR" dirty="0">
                          <a:latin typeface="Garamond" panose="02020404030301010803" pitchFamily="18" charset="0"/>
                        </a:rPr>
                        <a:t>Indemnisation pendant le CITIS (Congé d’Invalidité Temporaire Imputable au Service) au titre d’un accident de service, de trajet ou maladie professionnelle</a:t>
                      </a:r>
                    </a:p>
                  </a:txBody>
                  <a:tcPr/>
                </a:tc>
                <a:tc hMerge="1">
                  <a:txBody>
                    <a:bodyPr/>
                    <a:lstStyle/>
                    <a:p>
                      <a:endParaRPr lang="fr-FR" dirty="0">
                        <a:latin typeface="Garamond" panose="02020404030301010803" pitchFamily="18" charset="0"/>
                      </a:endParaRPr>
                    </a:p>
                  </a:txBody>
                  <a:tcPr/>
                </a:tc>
                <a:tc hMerge="1">
                  <a:txBody>
                    <a:bodyPr/>
                    <a:lstStyle/>
                    <a:p>
                      <a:endParaRPr lang="fr-FR"/>
                    </a:p>
                  </a:txBody>
                  <a:tcPr/>
                </a:tc>
                <a:extLst>
                  <a:ext uri="{0D108BD9-81ED-4DB2-BD59-A6C34878D82A}">
                    <a16:rowId xmlns:a16="http://schemas.microsoft.com/office/drawing/2014/main" val="2170774580"/>
                  </a:ext>
                </a:extLst>
              </a:tr>
              <a:tr h="765110">
                <a:tc>
                  <a:txBody>
                    <a:bodyPr/>
                    <a:lstStyle/>
                    <a:p>
                      <a:r>
                        <a:rPr lang="fr-FR" dirty="0">
                          <a:latin typeface="Garamond" panose="02020404030301010803" pitchFamily="18" charset="0"/>
                        </a:rPr>
                        <a:t>Durée de l’obligation d’indemnisation collectivité</a:t>
                      </a:r>
                    </a:p>
                  </a:txBody>
                  <a:tcPr/>
                </a:tc>
                <a:tc gridSpan="2">
                  <a:txBody>
                    <a:bodyPr/>
                    <a:lstStyle/>
                    <a:p>
                      <a:pPr algn="ctr"/>
                      <a:r>
                        <a:rPr lang="fr-FR" dirty="0">
                          <a:latin typeface="Garamond" panose="02020404030301010803" pitchFamily="18" charset="0"/>
                        </a:rPr>
                        <a:t>Montant en % du traitement</a:t>
                      </a:r>
                    </a:p>
                  </a:txBody>
                  <a:tcPr/>
                </a:tc>
                <a:tc hMerge="1">
                  <a:txBody>
                    <a:bodyPr/>
                    <a:lstStyle/>
                    <a:p>
                      <a:endParaRPr lang="fr-FR"/>
                    </a:p>
                  </a:txBody>
                  <a:tcPr/>
                </a:tc>
                <a:extLst>
                  <a:ext uri="{0D108BD9-81ED-4DB2-BD59-A6C34878D82A}">
                    <a16:rowId xmlns:a16="http://schemas.microsoft.com/office/drawing/2014/main" val="120304951"/>
                  </a:ext>
                </a:extLst>
              </a:tr>
              <a:tr h="921409">
                <a:tc rowSpan="2">
                  <a:txBody>
                    <a:bodyPr/>
                    <a:lstStyle/>
                    <a:p>
                      <a:endParaRPr lang="fr-FR" dirty="0">
                        <a:latin typeface="Garamond" panose="02020404030301010803" pitchFamily="18" charset="0"/>
                      </a:endParaRPr>
                    </a:p>
                    <a:p>
                      <a:endParaRPr lang="fr-FR" dirty="0">
                        <a:latin typeface="Garamond" panose="02020404030301010803" pitchFamily="18" charset="0"/>
                      </a:endParaRPr>
                    </a:p>
                    <a:p>
                      <a:r>
                        <a:rPr lang="fr-FR" dirty="0">
                          <a:latin typeface="Garamond" panose="02020404030301010803" pitchFamily="18" charset="0"/>
                        </a:rPr>
                        <a:t>Pendant toute la période d’incapacité de travail jusqu’à la guérison complète, la consolidation de la blessure ou le décès</a:t>
                      </a:r>
                    </a:p>
                  </a:txBody>
                  <a:tcPr/>
                </a:tc>
                <a:tc>
                  <a:txBody>
                    <a:bodyPr/>
                    <a:lstStyle/>
                    <a:p>
                      <a:r>
                        <a:rPr lang="fr-FR" dirty="0">
                          <a:latin typeface="Garamond" panose="02020404030301010803" pitchFamily="18" charset="0"/>
                        </a:rPr>
                        <a:t>Indemnisation</a:t>
                      </a:r>
                      <a:r>
                        <a:rPr lang="fr-FR" baseline="0" dirty="0">
                          <a:latin typeface="Garamond" panose="02020404030301010803" pitchFamily="18" charset="0"/>
                        </a:rPr>
                        <a:t> par la CPAM</a:t>
                      </a:r>
                      <a:endParaRPr lang="fr-FR" dirty="0">
                        <a:latin typeface="Garamond" panose="02020404030301010803" pitchFamily="18" charset="0"/>
                      </a:endParaRPr>
                    </a:p>
                  </a:txBody>
                  <a:tcPr/>
                </a:tc>
                <a:tc>
                  <a:txBody>
                    <a:bodyPr/>
                    <a:lstStyle/>
                    <a:p>
                      <a:r>
                        <a:rPr lang="fr-FR" dirty="0">
                          <a:latin typeface="Garamond" panose="02020404030301010803" pitchFamily="18" charset="0"/>
                        </a:rPr>
                        <a:t>Indemnisation par la collectivité</a:t>
                      </a:r>
                    </a:p>
                  </a:txBody>
                  <a:tcPr/>
                </a:tc>
                <a:extLst>
                  <a:ext uri="{0D108BD9-81ED-4DB2-BD59-A6C34878D82A}">
                    <a16:rowId xmlns:a16="http://schemas.microsoft.com/office/drawing/2014/main" val="2294671495"/>
                  </a:ext>
                </a:extLst>
              </a:tr>
              <a:tr h="921409">
                <a:tc vMerge="1">
                  <a:txBody>
                    <a:bodyPr/>
                    <a:lstStyle/>
                    <a:p>
                      <a:endParaRPr lang="fr-FR"/>
                    </a:p>
                  </a:txBody>
                  <a:tcPr/>
                </a:tc>
                <a:tc>
                  <a:txBody>
                    <a:bodyPr/>
                    <a:lstStyle/>
                    <a:p>
                      <a:endParaRPr lang="fr-FR" dirty="0">
                        <a:latin typeface="Garamond" panose="02020404030301010803" pitchFamily="18" charset="0"/>
                      </a:endParaRPr>
                    </a:p>
                    <a:p>
                      <a:r>
                        <a:rPr lang="fr-FR" dirty="0">
                          <a:latin typeface="Garamond" panose="02020404030301010803" pitchFamily="18" charset="0"/>
                        </a:rPr>
                        <a:t>1 mois à 60%,</a:t>
                      </a:r>
                    </a:p>
                    <a:p>
                      <a:r>
                        <a:rPr lang="fr-FR" dirty="0">
                          <a:latin typeface="Garamond" panose="02020404030301010803" pitchFamily="18" charset="0"/>
                        </a:rPr>
                        <a:t>puis 80%</a:t>
                      </a:r>
                    </a:p>
                    <a:p>
                      <a:r>
                        <a:rPr lang="fr-FR" dirty="0">
                          <a:latin typeface="Garamond" panose="02020404030301010803" pitchFamily="18" charset="0"/>
                        </a:rPr>
                        <a:t>+ frais médicaux</a:t>
                      </a:r>
                    </a:p>
                    <a:p>
                      <a:endParaRPr lang="fr-FR" dirty="0">
                        <a:latin typeface="Garamond" panose="02020404030301010803" pitchFamily="18" charset="0"/>
                      </a:endParaRPr>
                    </a:p>
                  </a:txBody>
                  <a:tcPr/>
                </a:tc>
                <a:tc>
                  <a:txBody>
                    <a:bodyPr/>
                    <a:lstStyle/>
                    <a:p>
                      <a:endParaRPr lang="fr-FR" dirty="0">
                        <a:latin typeface="Garamond" panose="02020404030301010803" pitchFamily="18" charset="0"/>
                      </a:endParaRPr>
                    </a:p>
                    <a:p>
                      <a:r>
                        <a:rPr lang="fr-FR" dirty="0">
                          <a:latin typeface="Garamond" panose="02020404030301010803" pitchFamily="18" charset="0"/>
                        </a:rPr>
                        <a:t>1 mois à 40%,</a:t>
                      </a:r>
                    </a:p>
                    <a:p>
                      <a:r>
                        <a:rPr lang="fr-FR" dirty="0">
                          <a:latin typeface="Garamond" panose="02020404030301010803" pitchFamily="18" charset="0"/>
                        </a:rPr>
                        <a:t>puis 20%</a:t>
                      </a:r>
                    </a:p>
                    <a:p>
                      <a:endParaRPr lang="fr-FR" dirty="0">
                        <a:latin typeface="Garamond" panose="02020404030301010803" pitchFamily="18" charset="0"/>
                      </a:endParaRPr>
                    </a:p>
                  </a:txBody>
                  <a:tcPr/>
                </a:tc>
                <a:extLst>
                  <a:ext uri="{0D108BD9-81ED-4DB2-BD59-A6C34878D82A}">
                    <a16:rowId xmlns:a16="http://schemas.microsoft.com/office/drawing/2014/main" val="408902573"/>
                  </a:ext>
                </a:extLst>
              </a:tr>
            </a:tbl>
          </a:graphicData>
        </a:graphic>
      </p:graphicFrame>
      <p:sp>
        <p:nvSpPr>
          <p:cNvPr id="7" name="Flèche : courbe vers la gauche 6">
            <a:extLst>
              <a:ext uri="{FF2B5EF4-FFF2-40B4-BE49-F238E27FC236}">
                <a16:creationId xmlns:a16="http://schemas.microsoft.com/office/drawing/2014/main" id="{3D5EE7A7-0FA4-3605-B01A-409C5BDF3B7A}"/>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Tree>
    <p:extLst>
      <p:ext uri="{BB962C8B-B14F-4D97-AF65-F5344CB8AC3E}">
        <p14:creationId xmlns:p14="http://schemas.microsoft.com/office/powerpoint/2010/main" val="4060945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9173" y="2408721"/>
            <a:ext cx="10515600" cy="3037923"/>
          </a:xfrm>
        </p:spPr>
        <p:txBody>
          <a:bodyPr>
            <a:normAutofit/>
          </a:bodyPr>
          <a:lstStyle/>
          <a:p>
            <a:pPr marL="0" indent="0">
              <a:buNone/>
            </a:pPr>
            <a:r>
              <a:rPr lang="fr-FR" sz="2400" b="1" dirty="0">
                <a:latin typeface="Garamond" panose="02020404030301010803" pitchFamily="18" charset="0"/>
              </a:rPr>
              <a:t>Définition d’un accident du travail </a:t>
            </a:r>
            <a:r>
              <a:rPr lang="fr-FR" sz="2400" dirty="0">
                <a:latin typeface="Garamond" panose="02020404030301010803" pitchFamily="18" charset="0"/>
              </a:rPr>
              <a:t>(Article L411-1 du code de la sécurité sociale)</a:t>
            </a:r>
          </a:p>
          <a:p>
            <a:pPr marL="0" indent="0">
              <a:buNone/>
            </a:pPr>
            <a:r>
              <a:rPr lang="fr-FR" sz="2400" dirty="0">
                <a:latin typeface="Garamond" panose="02020404030301010803" pitchFamily="18" charset="0"/>
              </a:rPr>
              <a:t>« Est considéré comme accident du travail, quelle qu'en soit la cause, l'accident survenu par le fait ou à l'occasion du travail de toute personne salariée ou travaillant à quelque titre ou en quelque lieu que ce soit pour un ou plusieurs employeurs ou chefs d'entreprise</a:t>
            </a:r>
            <a:r>
              <a:rPr lang="fr-FR" dirty="0"/>
              <a:t> </a:t>
            </a:r>
            <a:r>
              <a:rPr lang="fr-FR" sz="2400" dirty="0">
                <a:latin typeface="Garamond" panose="02020404030301010803" pitchFamily="18" charset="0"/>
              </a:rPr>
              <a:t>»</a:t>
            </a: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7" name="Titre 1">
            <a:extLst>
              <a:ext uri="{FF2B5EF4-FFF2-40B4-BE49-F238E27FC236}">
                <a16:creationId xmlns:a16="http://schemas.microsoft.com/office/drawing/2014/main" id="{C164860F-ABDE-405F-9A71-FBB122B802A1}"/>
              </a:ext>
            </a:extLst>
          </p:cNvPr>
          <p:cNvSpPr txBox="1">
            <a:spLocks/>
          </p:cNvSpPr>
          <p:nvPr/>
        </p:nvSpPr>
        <p:spPr>
          <a:xfrm>
            <a:off x="3115340" y="365125"/>
            <a:ext cx="8238460" cy="963945"/>
          </a:xfrm>
          <a:prstGeom prst="rect">
            <a:avLst/>
          </a:prstGeom>
          <a:solidFill>
            <a:srgbClr val="CC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du travail</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Titulaire IRCANTEC</a:t>
            </a:r>
            <a:endParaRPr lang="fr-FR" sz="2000" dirty="0">
              <a:latin typeface="Garamond" panose="02020404030301010803" pitchFamily="18" charset="0"/>
            </a:endParaRPr>
          </a:p>
        </p:txBody>
      </p:sp>
      <p:sp>
        <p:nvSpPr>
          <p:cNvPr id="2" name="ZoneTexte 1">
            <a:extLst>
              <a:ext uri="{FF2B5EF4-FFF2-40B4-BE49-F238E27FC236}">
                <a16:creationId xmlns:a16="http://schemas.microsoft.com/office/drawing/2014/main" id="{FE65351A-C9BA-2922-E9BA-72441BF0E659}"/>
              </a:ext>
            </a:extLst>
          </p:cNvPr>
          <p:cNvSpPr txBox="1"/>
          <p:nvPr/>
        </p:nvSpPr>
        <p:spPr>
          <a:xfrm>
            <a:off x="3722914" y="1861816"/>
            <a:ext cx="4320074" cy="461665"/>
          </a:xfrm>
          <a:prstGeom prst="rect">
            <a:avLst/>
          </a:prstGeom>
          <a:noFill/>
        </p:spPr>
        <p:txBody>
          <a:bodyPr wrap="square" rtlCol="0">
            <a:spAutoFit/>
          </a:bodyPr>
          <a:lstStyle/>
          <a:p>
            <a:r>
              <a:rPr lang="fr-FR" sz="2400" b="1" dirty="0">
                <a:solidFill>
                  <a:srgbClr val="CC00FF"/>
                </a:solidFill>
                <a:latin typeface="Garamond" panose="02020404030301010803" pitchFamily="18" charset="0"/>
              </a:rPr>
              <a:t>Présomption d’imputabilité</a:t>
            </a:r>
          </a:p>
        </p:txBody>
      </p:sp>
    </p:spTree>
    <p:extLst>
      <p:ext uri="{BB962C8B-B14F-4D97-AF65-F5344CB8AC3E}">
        <p14:creationId xmlns:p14="http://schemas.microsoft.com/office/powerpoint/2010/main" val="2011505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963945"/>
          </a:xfrm>
          <a:solidFill>
            <a:srgbClr val="CC66FF"/>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accident du travail</a:t>
            </a:r>
            <a:b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Titulaire IRCANTEC</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au 4">
            <a:extLst>
              <a:ext uri="{FF2B5EF4-FFF2-40B4-BE49-F238E27FC236}">
                <a16:creationId xmlns:a16="http://schemas.microsoft.com/office/drawing/2014/main" id="{3FBEBBAA-47B2-25FC-51C7-44FAAFD559C7}"/>
              </a:ext>
            </a:extLst>
          </p:cNvPr>
          <p:cNvGraphicFramePr>
            <a:graphicFrameLocks noGrp="1"/>
          </p:cNvGraphicFramePr>
          <p:nvPr>
            <p:extLst>
              <p:ext uri="{D42A27DB-BD31-4B8C-83A1-F6EECF244321}">
                <p14:modId xmlns:p14="http://schemas.microsoft.com/office/powerpoint/2010/main" val="2337563077"/>
              </p:ext>
            </p:extLst>
          </p:nvPr>
        </p:nvGraphicFramePr>
        <p:xfrm>
          <a:off x="1355319" y="1619974"/>
          <a:ext cx="9998481" cy="5120640"/>
        </p:xfrm>
        <a:graphic>
          <a:graphicData uri="http://schemas.openxmlformats.org/drawingml/2006/table">
            <a:tbl>
              <a:tblPr firstRow="1" bandRow="1">
                <a:tableStyleId>{5940675A-B579-460E-94D1-54222C63F5DA}</a:tableStyleId>
              </a:tblPr>
              <a:tblGrid>
                <a:gridCol w="3332827">
                  <a:extLst>
                    <a:ext uri="{9D8B030D-6E8A-4147-A177-3AD203B41FA5}">
                      <a16:colId xmlns:a16="http://schemas.microsoft.com/office/drawing/2014/main" val="4234485792"/>
                    </a:ext>
                  </a:extLst>
                </a:gridCol>
                <a:gridCol w="3332827">
                  <a:extLst>
                    <a:ext uri="{9D8B030D-6E8A-4147-A177-3AD203B41FA5}">
                      <a16:colId xmlns:a16="http://schemas.microsoft.com/office/drawing/2014/main" val="2897369687"/>
                    </a:ext>
                  </a:extLst>
                </a:gridCol>
                <a:gridCol w="3332827">
                  <a:extLst>
                    <a:ext uri="{9D8B030D-6E8A-4147-A177-3AD203B41FA5}">
                      <a16:colId xmlns:a16="http://schemas.microsoft.com/office/drawing/2014/main" val="3787278705"/>
                    </a:ext>
                  </a:extLst>
                </a:gridCol>
              </a:tblGrid>
              <a:tr h="510083">
                <a:tc>
                  <a:txBody>
                    <a:bodyPr/>
                    <a:lstStyle/>
                    <a:p>
                      <a:r>
                        <a:rPr lang="fr-FR" dirty="0">
                          <a:latin typeface="Garamond" panose="02020404030301010803" pitchFamily="18" charset="0"/>
                        </a:rPr>
                        <a:t>Démarches agent victime d’un accident du travail</a:t>
                      </a:r>
                    </a:p>
                  </a:txBody>
                  <a:tcPr/>
                </a:tc>
                <a:tc>
                  <a:txBody>
                    <a:bodyPr/>
                    <a:lstStyle/>
                    <a:p>
                      <a:r>
                        <a:rPr lang="fr-FR" dirty="0">
                          <a:latin typeface="Garamond" panose="02020404030301010803" pitchFamily="18" charset="0"/>
                        </a:rPr>
                        <a:t>Démarches collectivité</a:t>
                      </a:r>
                    </a:p>
                  </a:txBody>
                  <a:tcPr/>
                </a:tc>
                <a:tc>
                  <a:txBody>
                    <a:bodyPr/>
                    <a:lstStyle/>
                    <a:p>
                      <a:r>
                        <a:rPr lang="fr-FR" dirty="0">
                          <a:latin typeface="Garamond" panose="02020404030301010803" pitchFamily="18" charset="0"/>
                        </a:rPr>
                        <a:t>Démarches CPAM</a:t>
                      </a:r>
                    </a:p>
                  </a:txBody>
                  <a:tcPr/>
                </a:tc>
                <a:extLst>
                  <a:ext uri="{0D108BD9-81ED-4DB2-BD59-A6C34878D82A}">
                    <a16:rowId xmlns:a16="http://schemas.microsoft.com/office/drawing/2014/main" val="1098361267"/>
                  </a:ext>
                </a:extLst>
              </a:tr>
              <a:tr h="4226401">
                <a:tc>
                  <a:txBody>
                    <a:bodyPr/>
                    <a:lstStyle/>
                    <a:p>
                      <a:r>
                        <a:rPr lang="fr-FR" dirty="0">
                          <a:latin typeface="Garamond" panose="02020404030301010803" pitchFamily="18" charset="0"/>
                        </a:rPr>
                        <a:t>-Informe son employeur dans les 24h</a:t>
                      </a:r>
                    </a:p>
                    <a:p>
                      <a:r>
                        <a:rPr lang="fr-FR" dirty="0">
                          <a:latin typeface="Garamond" panose="02020404030301010803" pitchFamily="18" charset="0"/>
                        </a:rPr>
                        <a:t>-Consulte rapidement un médecin pour qu’il établisse un certificat médical et le cas échéant un certificat d’arrêt de travail qu’il devra transmettre sous 48 h à sa collectivité</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-remet à l’agent une </a:t>
                      </a:r>
                      <a:r>
                        <a:rPr lang="fr-FR" dirty="0">
                          <a:latin typeface="Garamond" panose="02020404030301010803" pitchFamily="18" charset="0"/>
                          <a:hlinkClick r:id="rId4"/>
                        </a:rPr>
                        <a:t>feuille d’accident du travail</a:t>
                      </a:r>
                      <a:endParaRPr lang="fr-FR" dirty="0">
                        <a:latin typeface="Garamond" panose="02020404030301010803" pitchFamily="18" charset="0"/>
                      </a:endParaRPr>
                    </a:p>
                    <a:p>
                      <a:r>
                        <a:rPr lang="fr-FR" dirty="0">
                          <a:latin typeface="Garamond" panose="02020404030301010803" pitchFamily="18" charset="0"/>
                        </a:rPr>
                        <a:t>-Fait la déclaration à l’assurance maladie dans les 48h</a:t>
                      </a:r>
                    </a:p>
                    <a:p>
                      <a:endParaRPr lang="fr-FR" dirty="0">
                        <a:latin typeface="Garamond" panose="02020404030301010803" pitchFamily="18" charset="0"/>
                      </a:endParaRPr>
                    </a:p>
                    <a:p>
                      <a:r>
                        <a:rPr lang="fr-FR" dirty="0">
                          <a:latin typeface="Garamond" panose="02020404030301010803" pitchFamily="18" charset="0"/>
                        </a:rPr>
                        <a:t>-À réception du certificat d’arrêt de travail, établit une attestation de salaire à envoyer à la CPAM pour le versement des IJ</a:t>
                      </a:r>
                    </a:p>
                    <a:p>
                      <a:r>
                        <a:rPr lang="fr-FR" dirty="0">
                          <a:latin typeface="Garamond" panose="02020404030301010803" pitchFamily="18" charset="0"/>
                        </a:rPr>
                        <a:t>-A 10 jours pour émettre des réserves sur l’origine de l’accident (doit fournir à la CPAM toutes informations nécessaires afin d’identifier le risque)</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-Si aucune réserve de la collectivité, la CPAM reconnait l’accident dans un délai de 30 jours</a:t>
                      </a:r>
                    </a:p>
                    <a:p>
                      <a:r>
                        <a:rPr lang="fr-FR" dirty="0">
                          <a:latin typeface="Garamond" panose="02020404030301010803" pitchFamily="18" charset="0"/>
                        </a:rPr>
                        <a:t>-Si réserves de la collectivité ou si la CPAM l’estime nécessaire, une phase d’investigation de 70 jours est entamée.</a:t>
                      </a:r>
                    </a:p>
                    <a:p>
                      <a:r>
                        <a:rPr lang="fr-FR" dirty="0">
                          <a:latin typeface="Garamond" panose="02020404030301010803" pitchFamily="18" charset="0"/>
                        </a:rPr>
                        <a:t>A la suite de cette phase, une phase contradictoire débute (consultation dossier et possibles observations dans un délai de 10 jours)</a:t>
                      </a:r>
                    </a:p>
                    <a:p>
                      <a:r>
                        <a:rPr lang="fr-FR" dirty="0">
                          <a:latin typeface="Garamond" panose="02020404030301010803" pitchFamily="18" charset="0"/>
                        </a:rPr>
                        <a:t>Décision CPAM rendue au bout de 90 jours maximum après réception de la déclaration AT et du certificat médical</a:t>
                      </a:r>
                    </a:p>
                    <a:p>
                      <a:endParaRPr lang="fr-FR" dirty="0">
                        <a:latin typeface="Garamond" panose="02020404030301010803" pitchFamily="18" charset="0"/>
                      </a:endParaRPr>
                    </a:p>
                  </a:txBody>
                  <a:tcPr/>
                </a:tc>
                <a:extLst>
                  <a:ext uri="{0D108BD9-81ED-4DB2-BD59-A6C34878D82A}">
                    <a16:rowId xmlns:a16="http://schemas.microsoft.com/office/drawing/2014/main" val="117934913"/>
                  </a:ext>
                </a:extLst>
              </a:tr>
            </a:tbl>
          </a:graphicData>
        </a:graphic>
      </p:graphicFrame>
      <p:sp>
        <p:nvSpPr>
          <p:cNvPr id="6" name="Ellipse 5"/>
          <p:cNvSpPr/>
          <p:nvPr/>
        </p:nvSpPr>
        <p:spPr>
          <a:xfrm>
            <a:off x="8927926" y="515536"/>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5" action="ppaction://hlinksldjump"/>
              </a:rPr>
              <a:t>Définition Accident de travail</a:t>
            </a:r>
            <a:endParaRPr lang="fr-FR" dirty="0">
              <a:latin typeface="Garamond" panose="02020404030301010803" pitchFamily="18" charset="0"/>
            </a:endParaRPr>
          </a:p>
        </p:txBody>
      </p:sp>
    </p:spTree>
    <p:extLst>
      <p:ext uri="{BB962C8B-B14F-4D97-AF65-F5344CB8AC3E}">
        <p14:creationId xmlns:p14="http://schemas.microsoft.com/office/powerpoint/2010/main" val="29549056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9173" y="2408721"/>
            <a:ext cx="10515600" cy="3400162"/>
          </a:xfrm>
        </p:spPr>
        <p:txBody>
          <a:bodyPr>
            <a:noAutofit/>
          </a:bodyPr>
          <a:lstStyle/>
          <a:p>
            <a:pPr marL="0" indent="0">
              <a:buNone/>
            </a:pPr>
            <a:r>
              <a:rPr lang="fr-FR" sz="1800" b="1" dirty="0">
                <a:latin typeface="Garamond" panose="02020404030301010803" pitchFamily="18" charset="0"/>
              </a:rPr>
              <a:t>Définition d’un accident de trajet </a:t>
            </a:r>
            <a:r>
              <a:rPr lang="fr-FR" sz="1800" dirty="0">
                <a:latin typeface="Garamond" panose="02020404030301010803" pitchFamily="18" charset="0"/>
              </a:rPr>
              <a:t>(Article L411-2 du code de la sécurité sociale)</a:t>
            </a:r>
          </a:p>
          <a:p>
            <a:r>
              <a:rPr lang="fr-FR" sz="1800" dirty="0">
                <a:latin typeface="Garamond" panose="02020404030301010803" pitchFamily="18" charset="0"/>
              </a:rPr>
              <a:t>« Est également considéré comme accident du travail, lorsque la victime ou ses ayants droit apportent la preuve que l'ensemble des conditions ci-après sont remplies ou lorsque l'enquête permet à la caisse de disposer sur ce point de présomptions suffisantes, l'accident survenu à un travailleur mentionné par le présent livre, pendant le trajet d'aller et de retour, entre :</a:t>
            </a:r>
          </a:p>
          <a:p>
            <a:r>
              <a:rPr lang="fr-FR" sz="1800" dirty="0">
                <a:latin typeface="Garamond" panose="02020404030301010803" pitchFamily="18" charset="0"/>
              </a:rPr>
              <a:t>1°) la résidence principale, une résidence secondaire présentant un caractère de stabilité ou tout autre lieu où le travailleur se rend de façon habituelle pour des motifs d'ordre familial et le lieu du travail. Ce trajet peut ne pas être le plus direct lorsque le détour effectué est rendu nécessaire dans le cadre d'un covoiturage régulier ;</a:t>
            </a:r>
          </a:p>
          <a:p>
            <a:r>
              <a:rPr lang="fr-FR" sz="1800" dirty="0">
                <a:latin typeface="Garamond" panose="02020404030301010803" pitchFamily="18" charset="0"/>
              </a:rPr>
              <a:t>2°) le lieu du travail et le restaurant, la cantine ou, d'une manière plus générale, le lieu où le travailleur prend habituellement ses repas, et dans la mesure où le parcours n'a pas été interrompu ou détourné pour un motif dicté par l'intérêt personnel et étranger aux nécessités essentielles de la vie courante ou indépendant de l'emploi. »</a:t>
            </a:r>
          </a:p>
          <a:p>
            <a:pPr marL="0" indent="0">
              <a:buNone/>
            </a:pPr>
            <a:r>
              <a:rPr lang="fr-FR" sz="1800" dirty="0">
                <a:latin typeface="Garamond" panose="02020404030301010803" pitchFamily="18" charset="0"/>
              </a:rPr>
              <a:t> </a:t>
            </a: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a:extLst>
              <a:ext uri="{FF2B5EF4-FFF2-40B4-BE49-F238E27FC236}">
                <a16:creationId xmlns:a16="http://schemas.microsoft.com/office/drawing/2014/main" id="{C164860F-ABDE-405F-9A71-FBB122B802A1}"/>
              </a:ext>
            </a:extLst>
          </p:cNvPr>
          <p:cNvSpPr txBox="1">
            <a:spLocks/>
          </p:cNvSpPr>
          <p:nvPr/>
        </p:nvSpPr>
        <p:spPr>
          <a:xfrm>
            <a:off x="3234609" y="643421"/>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dirty="0">
                <a:ln w="0"/>
                <a:effectLst>
                  <a:outerShdw blurRad="38100" dist="19050" dir="2700000" algn="tl" rotWithShape="0">
                    <a:schemeClr val="dk1">
                      <a:alpha val="40000"/>
                    </a:schemeClr>
                  </a:outerShdw>
                </a:effectLst>
                <a:latin typeface="Garamond" panose="02020404030301010803" pitchFamily="18" charset="0"/>
              </a:rPr>
            </a:br>
            <a:r>
              <a:rPr lang="fr-FR" sz="2000" dirty="0">
                <a:ln w="0"/>
                <a:effectLst>
                  <a:outerShdw blurRad="38100" dist="19050" dir="2700000" algn="tl" rotWithShape="0">
                    <a:schemeClr val="dk1">
                      <a:alpha val="40000"/>
                    </a:schemeClr>
                  </a:outerShdw>
                </a:effectLst>
                <a:latin typeface="Garamond" panose="02020404030301010803" pitchFamily="18" charset="0"/>
              </a:rPr>
              <a:t>Agent IRCANTEC</a:t>
            </a:r>
            <a:endParaRPr lang="fr-FR" sz="2000" dirty="0">
              <a:latin typeface="Garamond" panose="02020404030301010803" pitchFamily="18" charset="0"/>
            </a:endParaRPr>
          </a:p>
        </p:txBody>
      </p:sp>
      <p:sp>
        <p:nvSpPr>
          <p:cNvPr id="7"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2" name="ZoneTexte 1">
            <a:extLst>
              <a:ext uri="{FF2B5EF4-FFF2-40B4-BE49-F238E27FC236}">
                <a16:creationId xmlns:a16="http://schemas.microsoft.com/office/drawing/2014/main" id="{77B51F66-4EE6-BB72-0C1A-4B36D4F8B797}"/>
              </a:ext>
            </a:extLst>
          </p:cNvPr>
          <p:cNvSpPr txBox="1"/>
          <p:nvPr/>
        </p:nvSpPr>
        <p:spPr>
          <a:xfrm>
            <a:off x="3704252" y="1735528"/>
            <a:ext cx="5066523" cy="461665"/>
          </a:xfrm>
          <a:prstGeom prst="rect">
            <a:avLst/>
          </a:prstGeom>
          <a:noFill/>
        </p:spPr>
        <p:txBody>
          <a:bodyPr wrap="square" rtlCol="0">
            <a:spAutoFit/>
          </a:bodyPr>
          <a:lstStyle/>
          <a:p>
            <a:r>
              <a:rPr lang="fr-FR" sz="2400" b="1" dirty="0">
                <a:solidFill>
                  <a:schemeClr val="accent6"/>
                </a:solidFill>
                <a:latin typeface="Garamond" panose="02020404030301010803" pitchFamily="18" charset="0"/>
              </a:rPr>
              <a:t>Pas de Présomption d’imputabilité</a:t>
            </a:r>
          </a:p>
        </p:txBody>
      </p:sp>
    </p:spTree>
    <p:extLst>
      <p:ext uri="{BB962C8B-B14F-4D97-AF65-F5344CB8AC3E}">
        <p14:creationId xmlns:p14="http://schemas.microsoft.com/office/powerpoint/2010/main" val="265436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740661"/>
          </a:xfrm>
          <a:solidFill>
            <a:srgbClr val="92D050"/>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accident de trajet</a:t>
            </a:r>
            <a:b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titulaire IRCANTEC</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1" y="314758"/>
            <a:ext cx="1626782" cy="7754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au 4">
            <a:extLst>
              <a:ext uri="{FF2B5EF4-FFF2-40B4-BE49-F238E27FC236}">
                <a16:creationId xmlns:a16="http://schemas.microsoft.com/office/drawing/2014/main" id="{61557D5D-808C-FA2E-84C4-66840802C7E7}"/>
              </a:ext>
            </a:extLst>
          </p:cNvPr>
          <p:cNvGraphicFramePr>
            <a:graphicFrameLocks noGrp="1"/>
          </p:cNvGraphicFramePr>
          <p:nvPr>
            <p:extLst>
              <p:ext uri="{D42A27DB-BD31-4B8C-83A1-F6EECF244321}">
                <p14:modId xmlns:p14="http://schemas.microsoft.com/office/powerpoint/2010/main" val="1339026267"/>
              </p:ext>
            </p:extLst>
          </p:nvPr>
        </p:nvGraphicFramePr>
        <p:xfrm>
          <a:off x="1355319" y="1619974"/>
          <a:ext cx="9998481" cy="5120640"/>
        </p:xfrm>
        <a:graphic>
          <a:graphicData uri="http://schemas.openxmlformats.org/drawingml/2006/table">
            <a:tbl>
              <a:tblPr firstRow="1" bandRow="1">
                <a:tableStyleId>{5940675A-B579-460E-94D1-54222C63F5DA}</a:tableStyleId>
              </a:tblPr>
              <a:tblGrid>
                <a:gridCol w="3332827">
                  <a:extLst>
                    <a:ext uri="{9D8B030D-6E8A-4147-A177-3AD203B41FA5}">
                      <a16:colId xmlns:a16="http://schemas.microsoft.com/office/drawing/2014/main" val="4234485792"/>
                    </a:ext>
                  </a:extLst>
                </a:gridCol>
                <a:gridCol w="3332827">
                  <a:extLst>
                    <a:ext uri="{9D8B030D-6E8A-4147-A177-3AD203B41FA5}">
                      <a16:colId xmlns:a16="http://schemas.microsoft.com/office/drawing/2014/main" val="2897369687"/>
                    </a:ext>
                  </a:extLst>
                </a:gridCol>
                <a:gridCol w="3332827">
                  <a:extLst>
                    <a:ext uri="{9D8B030D-6E8A-4147-A177-3AD203B41FA5}">
                      <a16:colId xmlns:a16="http://schemas.microsoft.com/office/drawing/2014/main" val="3787278705"/>
                    </a:ext>
                  </a:extLst>
                </a:gridCol>
              </a:tblGrid>
              <a:tr h="510083">
                <a:tc>
                  <a:txBody>
                    <a:bodyPr/>
                    <a:lstStyle/>
                    <a:p>
                      <a:r>
                        <a:rPr lang="fr-FR" dirty="0">
                          <a:latin typeface="Garamond" panose="02020404030301010803" pitchFamily="18" charset="0"/>
                        </a:rPr>
                        <a:t>Démarches agent victime d’un accident de trajet</a:t>
                      </a:r>
                    </a:p>
                  </a:txBody>
                  <a:tcPr/>
                </a:tc>
                <a:tc>
                  <a:txBody>
                    <a:bodyPr/>
                    <a:lstStyle/>
                    <a:p>
                      <a:r>
                        <a:rPr lang="fr-FR" dirty="0">
                          <a:latin typeface="Garamond" panose="02020404030301010803" pitchFamily="18" charset="0"/>
                        </a:rPr>
                        <a:t>Démarches collectivité</a:t>
                      </a:r>
                    </a:p>
                  </a:txBody>
                  <a:tcPr/>
                </a:tc>
                <a:tc>
                  <a:txBody>
                    <a:bodyPr/>
                    <a:lstStyle/>
                    <a:p>
                      <a:r>
                        <a:rPr lang="fr-FR" dirty="0">
                          <a:latin typeface="Garamond" panose="02020404030301010803" pitchFamily="18" charset="0"/>
                        </a:rPr>
                        <a:t>Démarches CPAM</a:t>
                      </a:r>
                    </a:p>
                  </a:txBody>
                  <a:tcPr/>
                </a:tc>
                <a:extLst>
                  <a:ext uri="{0D108BD9-81ED-4DB2-BD59-A6C34878D82A}">
                    <a16:rowId xmlns:a16="http://schemas.microsoft.com/office/drawing/2014/main" val="1098361267"/>
                  </a:ext>
                </a:extLst>
              </a:tr>
              <a:tr h="4226401">
                <a:tc>
                  <a:txBody>
                    <a:bodyPr/>
                    <a:lstStyle/>
                    <a:p>
                      <a:r>
                        <a:rPr lang="fr-FR" dirty="0">
                          <a:latin typeface="Garamond" panose="02020404030301010803" pitchFamily="18" charset="0"/>
                        </a:rPr>
                        <a:t>-Informe son employeur dans les 24h</a:t>
                      </a:r>
                    </a:p>
                    <a:p>
                      <a:r>
                        <a:rPr lang="fr-FR" dirty="0">
                          <a:latin typeface="Garamond" panose="02020404030301010803" pitchFamily="18" charset="0"/>
                        </a:rPr>
                        <a:t>-Consulte rapidement un médecin pour qu’il établisse un certificat médical et le cas échéant un certificat d’arrêt de travail qu’il devra transmettre sous 48 h à sa collectivité</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-Donne une </a:t>
                      </a:r>
                      <a:r>
                        <a:rPr lang="fr-FR" dirty="0">
                          <a:latin typeface="Garamond" panose="02020404030301010803" pitchFamily="18" charset="0"/>
                          <a:hlinkClick r:id="rId4"/>
                        </a:rPr>
                        <a:t>feuille d’accident du travail</a:t>
                      </a:r>
                      <a:endParaRPr lang="fr-FR" dirty="0">
                        <a:latin typeface="Garamond" panose="02020404030301010803" pitchFamily="18" charset="0"/>
                      </a:endParaRPr>
                    </a:p>
                    <a:p>
                      <a:r>
                        <a:rPr lang="fr-FR" dirty="0">
                          <a:latin typeface="Garamond" panose="02020404030301010803" pitchFamily="18" charset="0"/>
                        </a:rPr>
                        <a:t>-Fait la déclaration à l’assurance maladie dans les 48h</a:t>
                      </a:r>
                    </a:p>
                    <a:p>
                      <a:endParaRPr lang="fr-FR" dirty="0">
                        <a:latin typeface="Garamond" panose="02020404030301010803" pitchFamily="18" charset="0"/>
                      </a:endParaRPr>
                    </a:p>
                    <a:p>
                      <a:r>
                        <a:rPr lang="fr-FR" dirty="0">
                          <a:latin typeface="Garamond" panose="02020404030301010803" pitchFamily="18" charset="0"/>
                        </a:rPr>
                        <a:t>-À réception du certificat d’arrêt de travail, établit une attestation de salaire à envoyer à la CPAM pour le versement des IJ</a:t>
                      </a:r>
                    </a:p>
                    <a:p>
                      <a:r>
                        <a:rPr lang="fr-FR" dirty="0">
                          <a:latin typeface="Garamond" panose="02020404030301010803" pitchFamily="18" charset="0"/>
                        </a:rPr>
                        <a:t>-A 10 jours pour émettre des réserves sur l’origine de l’accident</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-Si aucune réserve de la collectivité, la CPAM reconnait l’accident dans un délai de 30 jours</a:t>
                      </a:r>
                    </a:p>
                    <a:p>
                      <a:r>
                        <a:rPr lang="fr-FR" dirty="0">
                          <a:latin typeface="Garamond" panose="02020404030301010803" pitchFamily="18" charset="0"/>
                        </a:rPr>
                        <a:t>-Si réserves de la collectivité ou si la CPAM l’estime nécessaire, une phase d’investigation de 70 jours est entamée.</a:t>
                      </a:r>
                    </a:p>
                    <a:p>
                      <a:r>
                        <a:rPr lang="fr-FR" dirty="0">
                          <a:latin typeface="Garamond" panose="02020404030301010803" pitchFamily="18" charset="0"/>
                        </a:rPr>
                        <a:t>A la suite de cette phase, une phase contradictoire débute (consultation dossier et possibles observations dans un délai de 10 jours)</a:t>
                      </a:r>
                    </a:p>
                    <a:p>
                      <a:r>
                        <a:rPr lang="fr-FR" dirty="0">
                          <a:latin typeface="Garamond" panose="02020404030301010803" pitchFamily="18" charset="0"/>
                        </a:rPr>
                        <a:t>Décision CPAM rendue au bout de 90 jours maximum après réception de la déclaration AT et du certificat médical</a:t>
                      </a:r>
                    </a:p>
                    <a:p>
                      <a:endParaRPr lang="fr-FR" dirty="0">
                        <a:latin typeface="Garamond" panose="02020404030301010803" pitchFamily="18" charset="0"/>
                      </a:endParaRPr>
                    </a:p>
                  </a:txBody>
                  <a:tcPr/>
                </a:tc>
                <a:extLst>
                  <a:ext uri="{0D108BD9-81ED-4DB2-BD59-A6C34878D82A}">
                    <a16:rowId xmlns:a16="http://schemas.microsoft.com/office/drawing/2014/main" val="117934913"/>
                  </a:ext>
                </a:extLst>
              </a:tr>
            </a:tbl>
          </a:graphicData>
        </a:graphic>
      </p:graphicFrame>
      <p:sp>
        <p:nvSpPr>
          <p:cNvPr id="6" name="Ellipse 5"/>
          <p:cNvSpPr/>
          <p:nvPr/>
        </p:nvSpPr>
        <p:spPr>
          <a:xfrm>
            <a:off x="8849139" y="365125"/>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5" action="ppaction://hlinksldjump"/>
              </a:rPr>
              <a:t>Définition Accident de trajet</a:t>
            </a:r>
            <a:endParaRPr lang="fr-FR" dirty="0">
              <a:latin typeface="Garamond" panose="02020404030301010803" pitchFamily="18" charset="0"/>
            </a:endParaRPr>
          </a:p>
        </p:txBody>
      </p:sp>
    </p:spTree>
    <p:extLst>
      <p:ext uri="{BB962C8B-B14F-4D97-AF65-F5344CB8AC3E}">
        <p14:creationId xmlns:p14="http://schemas.microsoft.com/office/powerpoint/2010/main" val="23521294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6104" y="1934817"/>
            <a:ext cx="11039061" cy="4572000"/>
          </a:xfrm>
        </p:spPr>
        <p:txBody>
          <a:bodyPr>
            <a:normAutofit fontScale="92500"/>
          </a:bodyPr>
          <a:lstStyle/>
          <a:p>
            <a:pPr marL="0" indent="0">
              <a:buNone/>
            </a:pPr>
            <a:r>
              <a:rPr lang="fr-FR" sz="2400" b="1" dirty="0">
                <a:latin typeface="Garamond" panose="02020404030301010803" pitchFamily="18" charset="0"/>
              </a:rPr>
              <a:t>Définition d’une maladie professionnelle </a:t>
            </a:r>
            <a:r>
              <a:rPr lang="fr-FR" sz="2400" dirty="0">
                <a:latin typeface="Garamond" panose="02020404030301010803" pitchFamily="18" charset="0"/>
              </a:rPr>
              <a:t>(Article L461-1 du code de la sécurité sociale)</a:t>
            </a:r>
          </a:p>
          <a:p>
            <a:r>
              <a:rPr lang="fr-FR" sz="2500" dirty="0">
                <a:latin typeface="Garamond" panose="02020404030301010803" pitchFamily="18" charset="0"/>
              </a:rPr>
              <a:t>«… Est présumée d'origine professionnelle toute maladie désignée dans un tableau de maladies professionnelles et contractée dans les conditions mentionnées à ce tableau.</a:t>
            </a:r>
          </a:p>
          <a:p>
            <a:r>
              <a:rPr lang="fr-FR" sz="2500" dirty="0">
                <a:latin typeface="Garamond" panose="02020404030301010803" pitchFamily="18" charset="0"/>
              </a:rPr>
              <a:t>Si une ou plusieurs conditions tenant au délai de prise en charge, à la durée d'exposition ou à la liste limitative des travaux ne sont pas remplies, la maladie telle qu'elle est désignée dans un tableau de maladies professionnelles peut être reconnue d'origine professionnelle lorsqu'il est établi qu'elle est directement causée par le travail habituel de la victime.</a:t>
            </a:r>
          </a:p>
          <a:p>
            <a:r>
              <a:rPr lang="fr-FR" sz="2500" dirty="0">
                <a:latin typeface="Garamond" panose="02020404030301010803" pitchFamily="18" charset="0"/>
              </a:rPr>
              <a:t>Peut être également reconnue d'origine professionnelle une maladie caractérisée non désignée dans un tableau de maladies professionnelles lorsqu'il est établi qu'elle est essentiellement et directement causée par le travail habituel de la victime et qu'elle entraîne le décès de celle-ci ou une incapacité permanente d'un taux évalué dans les conditions mentionnées à l'article L. 434-2 et au moins égal à un pourcentage déterminé. »</a:t>
            </a: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7"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889517"/>
          </a:xfrm>
          <a:solidFill>
            <a:schemeClr val="accent1">
              <a:lumMod val="40000"/>
              <a:lumOff val="60000"/>
            </a:schemeClr>
          </a:solidFill>
        </p:spPr>
        <p:txBody>
          <a:bodyPr>
            <a:normAutofit/>
          </a:bodyPr>
          <a:lstStyle/>
          <a:p>
            <a:pPr algn="ctr"/>
            <a:r>
              <a:rPr lang="fr-FR" sz="2000" dirty="0">
                <a:ln w="0"/>
                <a:solidFill>
                  <a:prstClr val="black"/>
                </a:solidFill>
                <a:latin typeface="Garamond" panose="02020404030301010803" pitchFamily="18" charset="0"/>
              </a:rPr>
              <a:t>Il s’agit d’une maladie professionnelle</a:t>
            </a:r>
            <a:br>
              <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rPr>
            </a:br>
            <a:r>
              <a:rPr lang="fr-FR" sz="2000" dirty="0">
                <a:ln w="0"/>
                <a:effectLst>
                  <a:outerShdw blurRad="38100" dist="19050" dir="2700000" algn="tl" rotWithShape="0">
                    <a:schemeClr val="dk1">
                      <a:alpha val="40000"/>
                    </a:schemeClr>
                  </a:outerShdw>
                </a:effectLst>
                <a:latin typeface="Garamond" panose="02020404030301010803" pitchFamily="18" charset="0"/>
              </a:rPr>
              <a:t>Agent Titulaire IRCANTEC</a:t>
            </a:r>
            <a:endParaRPr lang="fr-FR" sz="2000" dirty="0">
              <a:latin typeface="Garamond" panose="02020404030301010803" pitchFamily="18" charset="0"/>
            </a:endParaRPr>
          </a:p>
        </p:txBody>
      </p:sp>
      <p:sp>
        <p:nvSpPr>
          <p:cNvPr id="8"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2" name="ZoneTexte 1">
            <a:extLst>
              <a:ext uri="{FF2B5EF4-FFF2-40B4-BE49-F238E27FC236}">
                <a16:creationId xmlns:a16="http://schemas.microsoft.com/office/drawing/2014/main" id="{003F305A-BCEF-0CC6-5555-2D1BD7D75A03}"/>
              </a:ext>
            </a:extLst>
          </p:cNvPr>
          <p:cNvSpPr txBox="1"/>
          <p:nvPr/>
        </p:nvSpPr>
        <p:spPr>
          <a:xfrm>
            <a:off x="3995597" y="1434626"/>
            <a:ext cx="4320074" cy="461665"/>
          </a:xfrm>
          <a:prstGeom prst="rect">
            <a:avLst/>
          </a:prstGeom>
          <a:noFill/>
        </p:spPr>
        <p:txBody>
          <a:bodyPr wrap="square" rtlCol="0">
            <a:spAutoFit/>
          </a:bodyPr>
          <a:lstStyle/>
          <a:p>
            <a:r>
              <a:rPr lang="fr-FR" sz="2400" b="1" dirty="0">
                <a:solidFill>
                  <a:schemeClr val="accent1">
                    <a:lumMod val="75000"/>
                  </a:schemeClr>
                </a:solidFill>
                <a:latin typeface="Garamond" panose="02020404030301010803" pitchFamily="18" charset="0"/>
              </a:rPr>
              <a:t>Présomption d’imputabilité</a:t>
            </a:r>
          </a:p>
        </p:txBody>
      </p:sp>
    </p:spTree>
    <p:extLst>
      <p:ext uri="{BB962C8B-B14F-4D97-AF65-F5344CB8AC3E}">
        <p14:creationId xmlns:p14="http://schemas.microsoft.com/office/powerpoint/2010/main" val="499775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69CC8B00-E9D8-4F80-8BC9-4326363FC8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896" y="219213"/>
            <a:ext cx="8135152" cy="4263510"/>
          </a:xfrm>
          <a:prstGeom prst="rect">
            <a:avLst/>
          </a:prstGeom>
        </p:spPr>
      </p:pic>
      <p:sp>
        <p:nvSpPr>
          <p:cNvPr id="5" name="Titre 1">
            <a:extLst>
              <a:ext uri="{FF2B5EF4-FFF2-40B4-BE49-F238E27FC236}">
                <a16:creationId xmlns:a16="http://schemas.microsoft.com/office/drawing/2014/main" id="{DBB4E64D-12FD-480E-B4BB-5425F075BFEB}"/>
              </a:ext>
            </a:extLst>
          </p:cNvPr>
          <p:cNvSpPr txBox="1">
            <a:spLocks noGrp="1"/>
          </p:cNvSpPr>
          <p:nvPr>
            <p:ph type="title"/>
          </p:nvPr>
        </p:nvSpPr>
        <p:spPr>
          <a:xfrm>
            <a:off x="2594344" y="306814"/>
            <a:ext cx="9165265" cy="894666"/>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2400" dirty="0">
                <a:latin typeface="Garamond" panose="02020404030301010803" pitchFamily="18" charset="0"/>
              </a:rPr>
              <a:t>- Votre agent est </a:t>
            </a:r>
            <a:r>
              <a:rPr lang="fr-FR" sz="2400" b="1" u="sng" dirty="0">
                <a:latin typeface="Garamond" panose="02020404030301010803" pitchFamily="18" charset="0"/>
              </a:rPr>
              <a:t>Titulaire,</a:t>
            </a:r>
            <a:br>
              <a:rPr lang="fr-FR" sz="2400" dirty="0">
                <a:latin typeface="Garamond" panose="02020404030301010803" pitchFamily="18" charset="0"/>
              </a:rPr>
            </a:br>
            <a:r>
              <a:rPr lang="fr-FR" sz="2400" dirty="0">
                <a:latin typeface="Garamond" panose="02020404030301010803" pitchFamily="18" charset="0"/>
              </a:rPr>
              <a:t>- Son régime de retraite est la </a:t>
            </a:r>
            <a:r>
              <a:rPr lang="fr-FR" sz="2400" b="1" u="sng" dirty="0">
                <a:latin typeface="Garamond" panose="02020404030301010803" pitchFamily="18" charset="0"/>
              </a:rPr>
              <a:t>CNRACL.</a:t>
            </a:r>
            <a:endParaRPr lang="fr-FR" sz="2400" u="sng" dirty="0">
              <a:latin typeface="Garamond" panose="02020404030301010803" pitchFamily="18" charset="0"/>
            </a:endParaRPr>
          </a:p>
        </p:txBody>
      </p:sp>
      <p:sp>
        <p:nvSpPr>
          <p:cNvPr id="7" name="Espace réservé du contenu 10">
            <a:extLst>
              <a:ext uri="{FF2B5EF4-FFF2-40B4-BE49-F238E27FC236}">
                <a16:creationId xmlns:a16="http://schemas.microsoft.com/office/drawing/2014/main" id="{DC919CE0-6A34-4732-BDD3-DC2E75CF2F49}"/>
              </a:ext>
            </a:extLst>
          </p:cNvPr>
          <p:cNvSpPr txBox="1">
            <a:spLocks/>
          </p:cNvSpPr>
          <p:nvPr/>
        </p:nvSpPr>
        <p:spPr>
          <a:xfrm>
            <a:off x="1155404" y="2394089"/>
            <a:ext cx="2641864" cy="2248458"/>
          </a:xfrm>
          <a:prstGeom prst="ellipse">
            <a:avLst/>
          </a:prstGeom>
          <a:solidFill>
            <a:srgbClr val="CC66FF"/>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fr-FR" sz="2000" dirty="0">
                <a:ln w="0"/>
                <a:solidFill>
                  <a:prstClr val="black"/>
                </a:solidFill>
                <a:latin typeface="Garamond" panose="02020404030301010803" pitchFamily="18" charset="0"/>
                <a:hlinkClick r:id="rId3" action="ppaction://hlinksldjump"/>
              </a:rPr>
              <a:t>Il s’agit d’un accident de service</a:t>
            </a:r>
            <a:endPar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8" name="Flèche : courbe vers la gauche 7">
            <a:extLst>
              <a:ext uri="{FF2B5EF4-FFF2-40B4-BE49-F238E27FC236}">
                <a16:creationId xmlns:a16="http://schemas.microsoft.com/office/drawing/2014/main" id="{CBD60655-9007-4D0B-943D-00BD3F9D9BD1}"/>
              </a:ext>
            </a:extLst>
          </p:cNvPr>
          <p:cNvSpPr/>
          <p:nvPr/>
        </p:nvSpPr>
        <p:spPr>
          <a:xfrm>
            <a:off x="233916" y="5688419"/>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hlinkClick r:id="rId4" action="ppaction://hlinksldjump"/>
              </a:rPr>
              <a:t>Retour</a:t>
            </a:r>
            <a:endParaRPr kumimoji="0" lang="fr-FR" sz="18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p:txBody>
      </p:sp>
      <p:sp>
        <p:nvSpPr>
          <p:cNvPr id="9" name="Espace réservé du contenu 10">
            <a:extLst>
              <a:ext uri="{FF2B5EF4-FFF2-40B4-BE49-F238E27FC236}">
                <a16:creationId xmlns:a16="http://schemas.microsoft.com/office/drawing/2014/main" id="{0CE7AD26-331C-4E57-B719-750D5D9D50D8}"/>
              </a:ext>
            </a:extLst>
          </p:cNvPr>
          <p:cNvSpPr txBox="1">
            <a:spLocks/>
          </p:cNvSpPr>
          <p:nvPr/>
        </p:nvSpPr>
        <p:spPr>
          <a:xfrm>
            <a:off x="4889143" y="2394089"/>
            <a:ext cx="2641864" cy="224845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fr-FR" sz="2000" b="0" i="0" u="none" strike="noStrike" kern="1200" cap="none" spc="0" normalizeH="0" baseline="0" noProof="0" dirty="0">
                <a:ln w="0"/>
                <a:solidFill>
                  <a:prstClr val="black"/>
                </a:solidFill>
                <a:uLnTx/>
                <a:uFillTx/>
                <a:latin typeface="Garamond" panose="02020404030301010803" pitchFamily="18" charset="0"/>
                <a:ea typeface="+mn-ea"/>
                <a:cs typeface="+mn-cs"/>
                <a:hlinkClick r:id="rId5" action="ppaction://hlinksldjump"/>
              </a:rPr>
              <a:t>Il s’agit d’un accident de trajet</a:t>
            </a:r>
            <a:endParaRPr kumimoji="0" lang="fr-FR" sz="2000" b="0" i="0" u="none"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13" name="Espace réservé du contenu 10">
            <a:extLst>
              <a:ext uri="{FF2B5EF4-FFF2-40B4-BE49-F238E27FC236}">
                <a16:creationId xmlns:a16="http://schemas.microsoft.com/office/drawing/2014/main" id="{E0557EC5-76DD-496E-9381-F450415AA4AF}"/>
              </a:ext>
            </a:extLst>
          </p:cNvPr>
          <p:cNvSpPr txBox="1">
            <a:spLocks/>
          </p:cNvSpPr>
          <p:nvPr/>
        </p:nvSpPr>
        <p:spPr>
          <a:xfrm>
            <a:off x="8622882" y="2394089"/>
            <a:ext cx="2708348" cy="23660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fr-FR" sz="2000" dirty="0">
                <a:ln w="0"/>
                <a:solidFill>
                  <a:prstClr val="black"/>
                </a:solidFill>
                <a:latin typeface="Garamond" panose="02020404030301010803" pitchFamily="18" charset="0"/>
                <a:hlinkClick r:id="rId6" action="ppaction://hlinksldjump"/>
              </a:rPr>
              <a:t>Il s’agit d’une maladie professionnelle</a:t>
            </a:r>
            <a:endPar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10" name="Rectangle : coins arrondis 1">
            <a:extLst>
              <a:ext uri="{FF2B5EF4-FFF2-40B4-BE49-F238E27FC236}">
                <a16:creationId xmlns:a16="http://schemas.microsoft.com/office/drawing/2014/main" id="{9E19831F-9283-E108-ADC7-A4FA72C4C446}"/>
              </a:ext>
            </a:extLst>
          </p:cNvPr>
          <p:cNvSpPr/>
          <p:nvPr/>
        </p:nvSpPr>
        <p:spPr>
          <a:xfrm>
            <a:off x="4245429" y="5492218"/>
            <a:ext cx="3980063" cy="867747"/>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fr-FR" dirty="0">
                <a:hlinkClick r:id="rId7" action="ppaction://hlinksldjump"/>
              </a:rPr>
              <a:t>Droits à rémunération</a:t>
            </a:r>
            <a:endParaRPr lang="fr-FR" dirty="0"/>
          </a:p>
        </p:txBody>
      </p:sp>
    </p:spTree>
    <p:extLst>
      <p:ext uri="{BB962C8B-B14F-4D97-AF65-F5344CB8AC3E}">
        <p14:creationId xmlns:p14="http://schemas.microsoft.com/office/powerpoint/2010/main" val="10318269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889517"/>
          </a:xfrm>
          <a:solidFill>
            <a:schemeClr val="accent1">
              <a:lumMod val="40000"/>
              <a:lumOff val="60000"/>
            </a:schemeClr>
          </a:solidFill>
        </p:spPr>
        <p:txBody>
          <a:bodyPr>
            <a:normAutofit/>
          </a:bodyPr>
          <a:lstStyle/>
          <a:p>
            <a:pPr algn="ctr"/>
            <a:r>
              <a:rPr lang="fr-FR" sz="2000" dirty="0">
                <a:ln w="0"/>
                <a:solidFill>
                  <a:prstClr val="black"/>
                </a:solidFill>
                <a:latin typeface="Garamond" panose="02020404030301010803" pitchFamily="18" charset="0"/>
              </a:rPr>
              <a:t>Il s’agit d’une maladie professionnelle</a:t>
            </a:r>
            <a:br>
              <a:rPr lang="fr-FR" sz="2000" dirty="0">
                <a:ln w="0"/>
                <a:solidFill>
                  <a:prstClr val="black"/>
                </a:solidFill>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Titulaire </a:t>
            </a:r>
            <a:r>
              <a:rPr lang="fr-FR" sz="2000" dirty="0">
                <a:ln w="0"/>
                <a:effectLst>
                  <a:outerShdw blurRad="38100" dist="19050" dir="2700000" algn="tl" rotWithShape="0">
                    <a:schemeClr val="dk1">
                      <a:alpha val="40000"/>
                    </a:schemeClr>
                  </a:outerShdw>
                </a:effectLst>
                <a:latin typeface="Garamond" panose="02020404030301010803" pitchFamily="18" charset="0"/>
              </a:rPr>
              <a:t>IRCANTEC</a:t>
            </a:r>
            <a:endParaRPr lang="fr-FR" sz="2000" dirty="0">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4230" y="255367"/>
            <a:ext cx="2431158" cy="1158875"/>
          </a:xfrm>
          <a:prstGeom prst="rect">
            <a:avLst/>
          </a:prstGeom>
          <a:noFill/>
          <a:extLst>
            <a:ext uri="{909E8E84-426E-40DD-AFC4-6F175D3DCCD1}">
              <a14:hiddenFill xmlns:a14="http://schemas.microsoft.com/office/drawing/2010/main">
                <a:solidFill>
                  <a:srgbClr val="FFFFFF"/>
                </a:solidFill>
              </a14:hiddenFill>
            </a:ext>
          </a:extLst>
        </p:spPr>
      </p:pic>
      <p:sp>
        <p:nvSpPr>
          <p:cNvPr id="10" name="Flèche : courbe vers la gauche 8">
            <a:extLst>
              <a:ext uri="{FF2B5EF4-FFF2-40B4-BE49-F238E27FC236}">
                <a16:creationId xmlns:a16="http://schemas.microsoft.com/office/drawing/2014/main" id="{D48287B2-2175-4DDE-B2EC-DD4977896F9E}"/>
              </a:ext>
            </a:extLst>
          </p:cNvPr>
          <p:cNvSpPr/>
          <p:nvPr/>
        </p:nvSpPr>
        <p:spPr>
          <a:xfrm>
            <a:off x="38986" y="5784029"/>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graphicFrame>
        <p:nvGraphicFramePr>
          <p:cNvPr id="3" name="Tableau 4">
            <a:extLst>
              <a:ext uri="{FF2B5EF4-FFF2-40B4-BE49-F238E27FC236}">
                <a16:creationId xmlns:a16="http://schemas.microsoft.com/office/drawing/2014/main" id="{3490E7CF-9DF9-6DF2-6C73-79E1A8CCBCA6}"/>
              </a:ext>
            </a:extLst>
          </p:cNvPr>
          <p:cNvGraphicFramePr>
            <a:graphicFrameLocks noGrp="1"/>
          </p:cNvGraphicFramePr>
          <p:nvPr>
            <p:extLst>
              <p:ext uri="{D42A27DB-BD31-4B8C-83A1-F6EECF244321}">
                <p14:modId xmlns:p14="http://schemas.microsoft.com/office/powerpoint/2010/main" val="3914676674"/>
              </p:ext>
            </p:extLst>
          </p:nvPr>
        </p:nvGraphicFramePr>
        <p:xfrm>
          <a:off x="1023457" y="1594807"/>
          <a:ext cx="10330343" cy="5242560"/>
        </p:xfrm>
        <a:graphic>
          <a:graphicData uri="http://schemas.openxmlformats.org/drawingml/2006/table">
            <a:tbl>
              <a:tblPr firstRow="1" bandRow="1">
                <a:tableStyleId>{5940675A-B579-460E-94D1-54222C63F5DA}</a:tableStyleId>
              </a:tblPr>
              <a:tblGrid>
                <a:gridCol w="3452445">
                  <a:extLst>
                    <a:ext uri="{9D8B030D-6E8A-4147-A177-3AD203B41FA5}">
                      <a16:colId xmlns:a16="http://schemas.microsoft.com/office/drawing/2014/main" val="4234485792"/>
                    </a:ext>
                  </a:extLst>
                </a:gridCol>
                <a:gridCol w="2965133">
                  <a:extLst>
                    <a:ext uri="{9D8B030D-6E8A-4147-A177-3AD203B41FA5}">
                      <a16:colId xmlns:a16="http://schemas.microsoft.com/office/drawing/2014/main" val="2897369687"/>
                    </a:ext>
                  </a:extLst>
                </a:gridCol>
                <a:gridCol w="3912765">
                  <a:extLst>
                    <a:ext uri="{9D8B030D-6E8A-4147-A177-3AD203B41FA5}">
                      <a16:colId xmlns:a16="http://schemas.microsoft.com/office/drawing/2014/main" val="3787278705"/>
                    </a:ext>
                  </a:extLst>
                </a:gridCol>
              </a:tblGrid>
              <a:tr h="618530">
                <a:tc>
                  <a:txBody>
                    <a:bodyPr/>
                    <a:lstStyle/>
                    <a:p>
                      <a:r>
                        <a:rPr lang="fr-FR" dirty="0">
                          <a:latin typeface="Garamond" panose="02020404030301010803" pitchFamily="18" charset="0"/>
                        </a:rPr>
                        <a:t>Démarches agent victime d’une maladie professionnelle</a:t>
                      </a:r>
                    </a:p>
                  </a:txBody>
                  <a:tcPr/>
                </a:tc>
                <a:tc>
                  <a:txBody>
                    <a:bodyPr/>
                    <a:lstStyle/>
                    <a:p>
                      <a:r>
                        <a:rPr lang="fr-FR" dirty="0">
                          <a:latin typeface="Garamond" panose="02020404030301010803" pitchFamily="18" charset="0"/>
                        </a:rPr>
                        <a:t>Démarches collectivité</a:t>
                      </a:r>
                    </a:p>
                  </a:txBody>
                  <a:tcPr/>
                </a:tc>
                <a:tc>
                  <a:txBody>
                    <a:bodyPr/>
                    <a:lstStyle/>
                    <a:p>
                      <a:r>
                        <a:rPr lang="fr-FR" dirty="0">
                          <a:latin typeface="Garamond" panose="02020404030301010803" pitchFamily="18" charset="0"/>
                        </a:rPr>
                        <a:t>Démarches CPAM</a:t>
                      </a:r>
                    </a:p>
                  </a:txBody>
                  <a:tcPr/>
                </a:tc>
                <a:extLst>
                  <a:ext uri="{0D108BD9-81ED-4DB2-BD59-A6C34878D82A}">
                    <a16:rowId xmlns:a16="http://schemas.microsoft.com/office/drawing/2014/main" val="1098361267"/>
                  </a:ext>
                </a:extLst>
              </a:tr>
              <a:tr h="4447522">
                <a:tc>
                  <a:txBody>
                    <a:bodyPr/>
                    <a:lstStyle/>
                    <a:p>
                      <a:r>
                        <a:rPr lang="fr-FR" dirty="0">
                          <a:latin typeface="Garamond" panose="02020404030301010803" pitchFamily="18" charset="0"/>
                        </a:rPr>
                        <a:t>-L’agent d</a:t>
                      </a:r>
                      <a:r>
                        <a:rPr lang="fr-FR" sz="1600" dirty="0">
                          <a:latin typeface="Garamond" panose="02020404030301010803" pitchFamily="18" charset="0"/>
                        </a:rPr>
                        <a:t>épose une demande de prise en charge auprès de la CPAM et transmet sa </a:t>
                      </a:r>
                      <a:r>
                        <a:rPr lang="fr-FR" sz="1600" dirty="0">
                          <a:latin typeface="Garamond" panose="02020404030301010803" pitchFamily="18" charset="0"/>
                          <a:hlinkClick r:id="rId4"/>
                        </a:rPr>
                        <a:t>déclaration de MP </a:t>
                      </a:r>
                      <a:r>
                        <a:rPr lang="fr-FR" sz="1600" dirty="0">
                          <a:latin typeface="Garamond" panose="02020404030301010803" pitchFamily="18" charset="0"/>
                        </a:rPr>
                        <a:t>accompagnée de :</a:t>
                      </a:r>
                    </a:p>
                    <a:p>
                      <a:r>
                        <a:rPr lang="fr-FR" sz="1600" dirty="0">
                          <a:latin typeface="Garamond" panose="02020404030301010803" pitchFamily="18" charset="0"/>
                        </a:rPr>
                        <a:t>-Certificat médical de maladie professionnelle établi par le médecin traitant </a:t>
                      </a:r>
                    </a:p>
                    <a:p>
                      <a:r>
                        <a:rPr lang="fr-FR" sz="1600" dirty="0">
                          <a:latin typeface="Garamond" panose="02020404030301010803" pitchFamily="18" charset="0"/>
                        </a:rPr>
                        <a:t>-Certificat d’arrêt de travail le cas échéant</a:t>
                      </a:r>
                    </a:p>
                    <a:p>
                      <a:r>
                        <a:rPr lang="fr-FR" sz="1600" dirty="0">
                          <a:latin typeface="Garamond" panose="02020404030301010803" pitchFamily="18" charset="0"/>
                        </a:rPr>
                        <a:t>- L’agent complète le questionnaire et renvoi à la CPAM sous 30 jours maxi</a:t>
                      </a:r>
                    </a:p>
                    <a:p>
                      <a:endParaRPr lang="fr-FR" dirty="0">
                        <a:latin typeface="Garamond" panose="02020404030301010803" pitchFamily="18" charset="0"/>
                      </a:endParaRPr>
                    </a:p>
                    <a:p>
                      <a:pPr algn="just"/>
                      <a:r>
                        <a:rPr lang="fr-FR" sz="1200" dirty="0">
                          <a:latin typeface="Garamond" panose="02020404030301010803" pitchFamily="18" charset="0"/>
                        </a:rPr>
                        <a:t>Attention l’agent à </a:t>
                      </a:r>
                      <a:r>
                        <a:rPr lang="fr-FR" sz="1200" kern="1200" dirty="0">
                          <a:solidFill>
                            <a:schemeClr val="tx1"/>
                          </a:solidFill>
                          <a:latin typeface="Garamond" panose="02020404030301010803" pitchFamily="18" charset="0"/>
                          <a:ea typeface="+mn-ea"/>
                          <a:cs typeface="+mn-cs"/>
                        </a:rPr>
                        <a:t>2 ans pour envoyer sa déclaration de maladie professionnelle à compter de la date du certificat médical initial l’informant du lien possible entre sa maladie et son activité professionnelle (ou de la date de cessation d’activité due à la maladie si elle est postérieure).</a:t>
                      </a:r>
                    </a:p>
                  </a:txBody>
                  <a:tcPr/>
                </a:tc>
                <a:tc>
                  <a:txBody>
                    <a:bodyPr/>
                    <a:lstStyle/>
                    <a:p>
                      <a:r>
                        <a:rPr lang="fr-FR" sz="1600" dirty="0">
                          <a:latin typeface="Garamond" panose="02020404030301010803" pitchFamily="18" charset="0"/>
                        </a:rPr>
                        <a:t>-La collectivité complète le questionnaire sur les conditions de travail, transmis par la CPAM</a:t>
                      </a:r>
                    </a:p>
                    <a:p>
                      <a:r>
                        <a:rPr lang="fr-FR" sz="1600" dirty="0">
                          <a:latin typeface="Garamond" panose="02020404030301010803" pitchFamily="18" charset="0"/>
                        </a:rPr>
                        <a:t>-La collectivité reçoit un double de la déclaration</a:t>
                      </a:r>
                    </a:p>
                    <a:p>
                      <a:r>
                        <a:rPr lang="fr-FR" sz="1600" dirty="0">
                          <a:latin typeface="Garamond" panose="02020404030301010803" pitchFamily="18" charset="0"/>
                        </a:rPr>
                        <a:t>-La collectivité établit une attestation de salaire pour le calcul des IJ</a:t>
                      </a:r>
                    </a:p>
                    <a:p>
                      <a:r>
                        <a:rPr lang="fr-FR" sz="1600" dirty="0">
                          <a:latin typeface="Garamond" panose="02020404030301010803" pitchFamily="18" charset="0"/>
                        </a:rPr>
                        <a:t>-La collectivité peut consulter le dossier et apporter des observations (pendant 10 jours)</a:t>
                      </a:r>
                    </a:p>
                  </a:txBody>
                  <a:tcPr/>
                </a:tc>
                <a:tc>
                  <a:txBody>
                    <a:bodyPr/>
                    <a:lstStyle/>
                    <a:p>
                      <a:r>
                        <a:rPr lang="fr-FR" sz="1600" dirty="0">
                          <a:latin typeface="Garamond" panose="02020404030301010803" pitchFamily="18" charset="0"/>
                        </a:rPr>
                        <a:t>La CPAM a 120 jours pour se prononcer sur le caractère professionnel ou non de la maladie</a:t>
                      </a:r>
                    </a:p>
                    <a:p>
                      <a:r>
                        <a:rPr lang="fr-FR" sz="1600" dirty="0">
                          <a:latin typeface="Garamond" panose="02020404030301010803" pitchFamily="18" charset="0"/>
                        </a:rPr>
                        <a:t>-Envoie à l’agent et à l’employeur un questionnaire à compléter sur les conditions de travail</a:t>
                      </a:r>
                    </a:p>
                    <a:p>
                      <a:r>
                        <a:rPr lang="fr-FR" sz="1600" dirty="0">
                          <a:latin typeface="Garamond" panose="02020404030301010803" pitchFamily="18" charset="0"/>
                        </a:rPr>
                        <a:t>-Peut en complément interroger le médecin du travail, procéder à des auditions, de observations de poste,… (démarches réalisées dans un délai de 100 jours maxi)</a:t>
                      </a:r>
                    </a:p>
                    <a:p>
                      <a:r>
                        <a:rPr lang="fr-FR" sz="1600" dirty="0">
                          <a:latin typeface="Garamond" panose="02020404030301010803" pitchFamily="18" charset="0"/>
                        </a:rPr>
                        <a:t>-à l’issue La CPAM met le dossier à disposition de l’agent et l’employeur (phase contradictoire)</a:t>
                      </a:r>
                    </a:p>
                    <a:p>
                      <a:r>
                        <a:rPr lang="fr-FR" sz="1600" dirty="0">
                          <a:latin typeface="Garamond" panose="02020404030301010803" pitchFamily="18" charset="0"/>
                        </a:rPr>
                        <a:t>-La CPAM rend une décision dans un délai maximum de 4 mois.</a:t>
                      </a:r>
                    </a:p>
                    <a:p>
                      <a:r>
                        <a:rPr lang="fr-FR" sz="1400" dirty="0">
                          <a:latin typeface="Garamond" panose="02020404030301010803" pitchFamily="18" charset="0"/>
                        </a:rPr>
                        <a:t>Si recours au Comité Régional de reconnaissance des maladies professionnelles, une nouvelle instruction de 120 jours est entamée</a:t>
                      </a:r>
                    </a:p>
                    <a:p>
                      <a:r>
                        <a:rPr lang="fr-FR" sz="1400" dirty="0">
                          <a:latin typeface="Garamond" panose="02020404030301010803" pitchFamily="18" charset="0"/>
                        </a:rPr>
                        <a:t>La CPAM transmet la décision à l’agent et à la collectivité</a:t>
                      </a:r>
                    </a:p>
                    <a:p>
                      <a:endParaRPr lang="fr-FR" dirty="0">
                        <a:latin typeface="Garamond" panose="02020404030301010803" pitchFamily="18" charset="0"/>
                      </a:endParaRPr>
                    </a:p>
                  </a:txBody>
                  <a:tcPr/>
                </a:tc>
                <a:extLst>
                  <a:ext uri="{0D108BD9-81ED-4DB2-BD59-A6C34878D82A}">
                    <a16:rowId xmlns:a16="http://schemas.microsoft.com/office/drawing/2014/main" val="117934913"/>
                  </a:ext>
                </a:extLst>
              </a:tr>
            </a:tbl>
          </a:graphicData>
        </a:graphic>
      </p:graphicFrame>
      <p:sp>
        <p:nvSpPr>
          <p:cNvPr id="6" name="Ellipse 5"/>
          <p:cNvSpPr/>
          <p:nvPr/>
        </p:nvSpPr>
        <p:spPr>
          <a:xfrm>
            <a:off x="9109091" y="406041"/>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5" action="ppaction://hlinksldjump"/>
              </a:rPr>
              <a:t>Définition Maladie Professionnelle</a:t>
            </a:r>
            <a:endParaRPr lang="fr-FR" dirty="0">
              <a:latin typeface="Garamond" panose="02020404030301010803" pitchFamily="18" charset="0"/>
            </a:endParaRPr>
          </a:p>
        </p:txBody>
      </p:sp>
    </p:spTree>
    <p:extLst>
      <p:ext uri="{BB962C8B-B14F-4D97-AF65-F5344CB8AC3E}">
        <p14:creationId xmlns:p14="http://schemas.microsoft.com/office/powerpoint/2010/main" val="42573955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C14923-7A36-4FE5-AC49-00977FCBCD29}"/>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69CC8B00-E9D8-4F80-8BC9-4326363FC8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708" y="191387"/>
            <a:ext cx="11960292" cy="6268208"/>
          </a:xfrm>
          <a:prstGeom prst="rect">
            <a:avLst/>
          </a:prstGeom>
        </p:spPr>
      </p:pic>
      <p:sp>
        <p:nvSpPr>
          <p:cNvPr id="5" name="Titre 1">
            <a:extLst>
              <a:ext uri="{FF2B5EF4-FFF2-40B4-BE49-F238E27FC236}">
                <a16:creationId xmlns:a16="http://schemas.microsoft.com/office/drawing/2014/main" id="{DBB4E64D-12FD-480E-B4BB-5425F075BFEB}"/>
              </a:ext>
            </a:extLst>
          </p:cNvPr>
          <p:cNvSpPr txBox="1">
            <a:spLocks noGrp="1"/>
          </p:cNvSpPr>
          <p:nvPr>
            <p:ph type="title"/>
          </p:nvPr>
        </p:nvSpPr>
        <p:spPr>
          <a:xfrm>
            <a:off x="2594344" y="306814"/>
            <a:ext cx="9165265" cy="894666"/>
          </a:xfrm>
          <a:prstGeom prst="rect">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2400" dirty="0">
                <a:latin typeface="Garamond" panose="02020404030301010803" pitchFamily="18" charset="0"/>
              </a:rPr>
              <a:t>- Votre agent est </a:t>
            </a:r>
            <a:r>
              <a:rPr lang="fr-FR" sz="2400" b="1" u="sng" dirty="0">
                <a:latin typeface="Garamond" panose="02020404030301010803" pitchFamily="18" charset="0"/>
              </a:rPr>
              <a:t>contractuel,</a:t>
            </a:r>
            <a:br>
              <a:rPr lang="fr-FR" sz="2400" dirty="0">
                <a:latin typeface="Garamond" panose="02020404030301010803" pitchFamily="18" charset="0"/>
              </a:rPr>
            </a:br>
            <a:r>
              <a:rPr lang="fr-FR" sz="2400" dirty="0">
                <a:latin typeface="Garamond" panose="02020404030301010803" pitchFamily="18" charset="0"/>
              </a:rPr>
              <a:t>- Son régime de retraite est </a:t>
            </a:r>
            <a:r>
              <a:rPr lang="fr-FR" sz="2400" b="1" u="sng" dirty="0">
                <a:latin typeface="Garamond" panose="02020404030301010803" pitchFamily="18" charset="0"/>
              </a:rPr>
              <a:t>l’IRCANTEC.</a:t>
            </a:r>
          </a:p>
        </p:txBody>
      </p:sp>
      <p:sp>
        <p:nvSpPr>
          <p:cNvPr id="8" name="Flèche : courbe vers la gauche 7">
            <a:extLst>
              <a:ext uri="{FF2B5EF4-FFF2-40B4-BE49-F238E27FC236}">
                <a16:creationId xmlns:a16="http://schemas.microsoft.com/office/drawing/2014/main" id="{CBD60655-9007-4D0B-943D-00BD3F9D9BD1}"/>
              </a:ext>
            </a:extLst>
          </p:cNvPr>
          <p:cNvSpPr/>
          <p:nvPr/>
        </p:nvSpPr>
        <p:spPr>
          <a:xfrm>
            <a:off x="233916" y="5688419"/>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10" name="Espace réservé du contenu 10">
            <a:extLst>
              <a:ext uri="{FF2B5EF4-FFF2-40B4-BE49-F238E27FC236}">
                <a16:creationId xmlns:a16="http://schemas.microsoft.com/office/drawing/2014/main" id="{39796C4D-57A1-4C8B-AA7D-162574E294D0}"/>
              </a:ext>
            </a:extLst>
          </p:cNvPr>
          <p:cNvSpPr txBox="1">
            <a:spLocks/>
          </p:cNvSpPr>
          <p:nvPr/>
        </p:nvSpPr>
        <p:spPr>
          <a:xfrm>
            <a:off x="1096488" y="2632793"/>
            <a:ext cx="2641864" cy="2248458"/>
          </a:xfrm>
          <a:prstGeom prst="ellipse">
            <a:avLst/>
          </a:prstGeom>
          <a:solidFill>
            <a:srgbClr val="CC66FF"/>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hlinkClick r:id="rId4" action="ppaction://hlinksldjump"/>
              </a:rPr>
              <a:t>Il s’agit d’un accident du travail</a:t>
            </a:r>
            <a:endPar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11" name="Espace réservé du contenu 10">
            <a:extLst>
              <a:ext uri="{FF2B5EF4-FFF2-40B4-BE49-F238E27FC236}">
                <a16:creationId xmlns:a16="http://schemas.microsoft.com/office/drawing/2014/main" id="{D22DDAD6-45F3-42BB-AAA2-37686D6DF626}"/>
              </a:ext>
            </a:extLst>
          </p:cNvPr>
          <p:cNvSpPr txBox="1">
            <a:spLocks/>
          </p:cNvSpPr>
          <p:nvPr/>
        </p:nvSpPr>
        <p:spPr>
          <a:xfrm>
            <a:off x="4564668" y="2632793"/>
            <a:ext cx="2641864" cy="224845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fr-FR" sz="2000" b="0" i="0" u="none" strike="noStrike" kern="1200" cap="none" spc="0" normalizeH="0" baseline="0" noProof="0" dirty="0">
                <a:ln w="0"/>
                <a:solidFill>
                  <a:prstClr val="black"/>
                </a:solidFill>
                <a:uLnTx/>
                <a:uFillTx/>
                <a:latin typeface="Garamond" panose="02020404030301010803" pitchFamily="18" charset="0"/>
                <a:ea typeface="+mn-ea"/>
                <a:cs typeface="+mn-cs"/>
                <a:hlinkClick r:id="rId5" action="ppaction://hlinksldjump"/>
              </a:rPr>
              <a:t>Il s’agit d’un accident de trajet</a:t>
            </a:r>
            <a:endParaRPr kumimoji="0" lang="fr-FR" sz="2000" b="0" i="0" u="none"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15" name="Espace réservé du contenu 10">
            <a:extLst>
              <a:ext uri="{FF2B5EF4-FFF2-40B4-BE49-F238E27FC236}">
                <a16:creationId xmlns:a16="http://schemas.microsoft.com/office/drawing/2014/main" id="{BF39387C-2EC6-46DB-8BB2-D3B1568066BE}"/>
              </a:ext>
            </a:extLst>
          </p:cNvPr>
          <p:cNvSpPr txBox="1">
            <a:spLocks/>
          </p:cNvSpPr>
          <p:nvPr/>
        </p:nvSpPr>
        <p:spPr>
          <a:xfrm>
            <a:off x="8225492" y="2632793"/>
            <a:ext cx="2579857" cy="227996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fr-FR" sz="2000" dirty="0">
                <a:ln w="0"/>
                <a:solidFill>
                  <a:prstClr val="black"/>
                </a:solidFill>
                <a:latin typeface="Garamond" panose="02020404030301010803" pitchFamily="18" charset="0"/>
                <a:hlinkClick r:id="rId6" action="ppaction://hlinksldjump"/>
              </a:rPr>
              <a:t>Il s’agit d’une maladie professionnelle</a:t>
            </a:r>
            <a:endPar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endParaRPr>
          </a:p>
        </p:txBody>
      </p:sp>
      <p:sp>
        <p:nvSpPr>
          <p:cNvPr id="2" name="Rectangle : coins arrondis 1">
            <a:extLst>
              <a:ext uri="{FF2B5EF4-FFF2-40B4-BE49-F238E27FC236}">
                <a16:creationId xmlns:a16="http://schemas.microsoft.com/office/drawing/2014/main" id="{5FA72383-0E15-176B-41E4-91869F25EF55}"/>
              </a:ext>
            </a:extLst>
          </p:cNvPr>
          <p:cNvSpPr/>
          <p:nvPr/>
        </p:nvSpPr>
        <p:spPr>
          <a:xfrm>
            <a:off x="4245429" y="5492218"/>
            <a:ext cx="3980063" cy="86774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hlinkClick r:id="rId7" action="ppaction://hlinksldjump"/>
              </a:rPr>
              <a:t>Droits Indemnités Journalières </a:t>
            </a:r>
            <a:endParaRPr lang="fr-FR" dirty="0"/>
          </a:p>
        </p:txBody>
      </p:sp>
    </p:spTree>
    <p:extLst>
      <p:ext uri="{BB962C8B-B14F-4D97-AF65-F5344CB8AC3E}">
        <p14:creationId xmlns:p14="http://schemas.microsoft.com/office/powerpoint/2010/main" val="27153666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5">
            <a:extLst>
              <a:ext uri="{FF2B5EF4-FFF2-40B4-BE49-F238E27FC236}">
                <a16:creationId xmlns:a16="http://schemas.microsoft.com/office/drawing/2014/main" id="{BF6BBA36-874F-4E06-5B20-F1B7D836DD29}"/>
              </a:ext>
            </a:extLst>
          </p:cNvPr>
          <p:cNvGraphicFramePr>
            <a:graphicFrameLocks noGrp="1"/>
          </p:cNvGraphicFramePr>
          <p:nvPr>
            <p:ph idx="1"/>
            <p:extLst>
              <p:ext uri="{D42A27DB-BD31-4B8C-83A1-F6EECF244321}">
                <p14:modId xmlns:p14="http://schemas.microsoft.com/office/powerpoint/2010/main" val="823795816"/>
              </p:ext>
            </p:extLst>
          </p:nvPr>
        </p:nvGraphicFramePr>
        <p:xfrm>
          <a:off x="698240" y="1937592"/>
          <a:ext cx="8996267" cy="3759200"/>
        </p:xfrm>
        <a:graphic>
          <a:graphicData uri="http://schemas.openxmlformats.org/drawingml/2006/table">
            <a:tbl>
              <a:tblPr firstRow="1" bandRow="1">
                <a:tableStyleId>{5C22544A-7EE6-4342-B048-85BDC9FD1C3A}</a:tableStyleId>
              </a:tblPr>
              <a:tblGrid>
                <a:gridCol w="2249067">
                  <a:extLst>
                    <a:ext uri="{9D8B030D-6E8A-4147-A177-3AD203B41FA5}">
                      <a16:colId xmlns:a16="http://schemas.microsoft.com/office/drawing/2014/main" val="1558741625"/>
                    </a:ext>
                  </a:extLst>
                </a:gridCol>
                <a:gridCol w="2249067">
                  <a:extLst>
                    <a:ext uri="{9D8B030D-6E8A-4147-A177-3AD203B41FA5}">
                      <a16:colId xmlns:a16="http://schemas.microsoft.com/office/drawing/2014/main" val="3473707015"/>
                    </a:ext>
                  </a:extLst>
                </a:gridCol>
                <a:gridCol w="2249067">
                  <a:extLst>
                    <a:ext uri="{9D8B030D-6E8A-4147-A177-3AD203B41FA5}">
                      <a16:colId xmlns:a16="http://schemas.microsoft.com/office/drawing/2014/main" val="4243379135"/>
                    </a:ext>
                  </a:extLst>
                </a:gridCol>
                <a:gridCol w="2249066">
                  <a:extLst>
                    <a:ext uri="{9D8B030D-6E8A-4147-A177-3AD203B41FA5}">
                      <a16:colId xmlns:a16="http://schemas.microsoft.com/office/drawing/2014/main" val="3212680933"/>
                    </a:ext>
                  </a:extLst>
                </a:gridCol>
              </a:tblGrid>
              <a:tr h="370840">
                <a:tc gridSpan="4">
                  <a:txBody>
                    <a:bodyPr/>
                    <a:lstStyle/>
                    <a:p>
                      <a:r>
                        <a:rPr lang="fr-FR" dirty="0" err="1">
                          <a:latin typeface="Garamond" panose="02020404030301010803" pitchFamily="18" charset="0"/>
                        </a:rPr>
                        <a:t>Indemnistation</a:t>
                      </a:r>
                      <a:r>
                        <a:rPr lang="fr-FR" dirty="0">
                          <a:latin typeface="Garamond" panose="02020404030301010803" pitchFamily="18" charset="0"/>
                        </a:rPr>
                        <a:t> Accident du travail, de trajet ou maladie professionnelle</a:t>
                      </a:r>
                    </a:p>
                  </a:txBody>
                  <a:tcPr/>
                </a:tc>
                <a:tc hMerge="1">
                  <a:txBody>
                    <a:bodyPr/>
                    <a:lstStyle/>
                    <a:p>
                      <a:endParaRPr lang="fr-FR" dirty="0">
                        <a:latin typeface="Garamond" panose="02020404030301010803" pitchFamily="18" charset="0"/>
                      </a:endParaRPr>
                    </a:p>
                  </a:txBody>
                  <a:tcPr/>
                </a:tc>
                <a:tc hMerge="1">
                  <a:txBody>
                    <a:bodyPr/>
                    <a:lstStyle/>
                    <a:p>
                      <a:endParaRPr lang="fr-FR" dirty="0">
                        <a:latin typeface="Garamond" panose="02020404030301010803" pitchFamily="18" charset="0"/>
                      </a:endParaRPr>
                    </a:p>
                  </a:txBody>
                  <a:tcPr/>
                </a:tc>
                <a:tc hMerge="1">
                  <a:txBody>
                    <a:bodyPr/>
                    <a:lstStyle/>
                    <a:p>
                      <a:endParaRPr lang="fr-FR" dirty="0">
                        <a:latin typeface="Garamond" panose="02020404030301010803" pitchFamily="18" charset="0"/>
                      </a:endParaRPr>
                    </a:p>
                  </a:txBody>
                  <a:tcPr/>
                </a:tc>
                <a:extLst>
                  <a:ext uri="{0D108BD9-81ED-4DB2-BD59-A6C34878D82A}">
                    <a16:rowId xmlns:a16="http://schemas.microsoft.com/office/drawing/2014/main" val="2951681835"/>
                  </a:ext>
                </a:extLst>
              </a:tr>
              <a:tr h="370840">
                <a:tc>
                  <a:txBody>
                    <a:bodyPr/>
                    <a:lstStyle/>
                    <a:p>
                      <a:r>
                        <a:rPr lang="fr-FR" dirty="0">
                          <a:latin typeface="Garamond" panose="02020404030301010803" pitchFamily="18" charset="0"/>
                        </a:rPr>
                        <a:t>Ancienneté</a:t>
                      </a:r>
                    </a:p>
                  </a:txBody>
                  <a:tcPr/>
                </a:tc>
                <a:tc>
                  <a:txBody>
                    <a:bodyPr/>
                    <a:lstStyle/>
                    <a:p>
                      <a:r>
                        <a:rPr lang="fr-FR" dirty="0">
                          <a:latin typeface="Garamond" panose="02020404030301010803" pitchFamily="18" charset="0"/>
                        </a:rPr>
                        <a:t>Durée</a:t>
                      </a:r>
                    </a:p>
                    <a:p>
                      <a:r>
                        <a:rPr lang="fr-FR" dirty="0">
                          <a:latin typeface="Garamond" panose="02020404030301010803" pitchFamily="18" charset="0"/>
                        </a:rPr>
                        <a:t>De l’obligation d’indemnisation selon l’ancienneté par la collectivité</a:t>
                      </a:r>
                    </a:p>
                  </a:txBody>
                  <a:tcPr/>
                </a:tc>
                <a:tc>
                  <a:txBody>
                    <a:bodyPr/>
                    <a:lstStyle/>
                    <a:p>
                      <a:r>
                        <a:rPr lang="fr-FR" dirty="0">
                          <a:latin typeface="Garamond" panose="02020404030301010803" pitchFamily="18" charset="0"/>
                        </a:rPr>
                        <a:t>Montant en % du traitement</a:t>
                      </a:r>
                    </a:p>
                    <a:p>
                      <a:r>
                        <a:rPr lang="fr-FR" dirty="0">
                          <a:latin typeface="Garamond" panose="02020404030301010803" pitchFamily="18" charset="0"/>
                        </a:rPr>
                        <a:t>Indemnités journalières CPAM</a:t>
                      </a:r>
                    </a:p>
                  </a:txBody>
                  <a:tcPr/>
                </a:tc>
                <a:tc>
                  <a:txBody>
                    <a:bodyPr/>
                    <a:lstStyle/>
                    <a:p>
                      <a:r>
                        <a:rPr lang="fr-FR" dirty="0">
                          <a:latin typeface="Garamond" panose="02020404030301010803" pitchFamily="18" charset="0"/>
                        </a:rPr>
                        <a:t>Montant en % du traitement</a:t>
                      </a:r>
                    </a:p>
                    <a:p>
                      <a:r>
                        <a:rPr lang="fr-FR" dirty="0">
                          <a:latin typeface="Garamond" panose="02020404030301010803" pitchFamily="18" charset="0"/>
                        </a:rPr>
                        <a:t>Indemnités journalières Collectivité</a:t>
                      </a:r>
                    </a:p>
                  </a:txBody>
                  <a:tcPr/>
                </a:tc>
                <a:extLst>
                  <a:ext uri="{0D108BD9-81ED-4DB2-BD59-A6C34878D82A}">
                    <a16:rowId xmlns:a16="http://schemas.microsoft.com/office/drawing/2014/main" val="120304951"/>
                  </a:ext>
                </a:extLst>
              </a:tr>
              <a:tr h="370840">
                <a:tc>
                  <a:txBody>
                    <a:bodyPr/>
                    <a:lstStyle/>
                    <a:p>
                      <a:r>
                        <a:rPr lang="fr-FR" dirty="0">
                          <a:latin typeface="Garamond" panose="02020404030301010803" pitchFamily="18" charset="0"/>
                        </a:rPr>
                        <a:t>Inférieure à 1 an</a:t>
                      </a:r>
                    </a:p>
                  </a:txBody>
                  <a:tcPr/>
                </a:tc>
                <a:tc>
                  <a:txBody>
                    <a:bodyPr/>
                    <a:lstStyle/>
                    <a:p>
                      <a:r>
                        <a:rPr lang="fr-FR" dirty="0">
                          <a:latin typeface="Garamond" panose="02020404030301010803" pitchFamily="18" charset="0"/>
                        </a:rPr>
                        <a:t>1 mois</a:t>
                      </a:r>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r-FR" dirty="0">
                        <a:latin typeface="Garamond" panose="02020404030301010803"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latin typeface="Garamond" panose="02020404030301010803" pitchFamily="18" charset="0"/>
                        </a:rPr>
                        <a:t>1 mois à 60%, puis 80% + frais médicaux</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1 mois à 40%</a:t>
                      </a:r>
                    </a:p>
                  </a:txBody>
                  <a:tcPr/>
                </a:tc>
                <a:extLst>
                  <a:ext uri="{0D108BD9-81ED-4DB2-BD59-A6C34878D82A}">
                    <a16:rowId xmlns:a16="http://schemas.microsoft.com/office/drawing/2014/main" val="2294671495"/>
                  </a:ext>
                </a:extLst>
              </a:tr>
              <a:tr h="370840">
                <a:tc>
                  <a:txBody>
                    <a:bodyPr/>
                    <a:lstStyle/>
                    <a:p>
                      <a:r>
                        <a:rPr lang="fr-FR" dirty="0">
                          <a:latin typeface="Garamond" panose="02020404030301010803" pitchFamily="18" charset="0"/>
                        </a:rPr>
                        <a:t>Entre 1 et 3 ans</a:t>
                      </a:r>
                    </a:p>
                  </a:txBody>
                  <a:tcPr/>
                </a:tc>
                <a:tc>
                  <a:txBody>
                    <a:bodyPr/>
                    <a:lstStyle/>
                    <a:p>
                      <a:r>
                        <a:rPr lang="fr-FR" dirty="0">
                          <a:latin typeface="Garamond" panose="02020404030301010803" pitchFamily="18" charset="0"/>
                        </a:rPr>
                        <a:t>2 mois</a:t>
                      </a:r>
                    </a:p>
                  </a:txBody>
                  <a:tcPr/>
                </a:tc>
                <a:tc vMerge="1">
                  <a:txBody>
                    <a:bodyPr/>
                    <a:lstStyle/>
                    <a:p>
                      <a:r>
                        <a:rPr lang="fr-FR" dirty="0">
                          <a:latin typeface="Garamond" panose="02020404030301010803" pitchFamily="18" charset="0"/>
                        </a:rPr>
                        <a:t>1 mois à 60%, puis 80%</a:t>
                      </a:r>
                    </a:p>
                  </a:txBody>
                  <a:tcPr/>
                </a:tc>
                <a:tc>
                  <a:txBody>
                    <a:bodyPr/>
                    <a:lstStyle/>
                    <a:p>
                      <a:r>
                        <a:rPr lang="fr-FR" dirty="0">
                          <a:latin typeface="Garamond" panose="02020404030301010803" pitchFamily="18" charset="0"/>
                        </a:rPr>
                        <a:t>1 mois 40%+ 1 mois à 20%</a:t>
                      </a:r>
                    </a:p>
                  </a:txBody>
                  <a:tcPr/>
                </a:tc>
                <a:extLst>
                  <a:ext uri="{0D108BD9-81ED-4DB2-BD59-A6C34878D82A}">
                    <a16:rowId xmlns:a16="http://schemas.microsoft.com/office/drawing/2014/main" val="4248291385"/>
                  </a:ext>
                </a:extLst>
              </a:tr>
              <a:tr h="370840">
                <a:tc>
                  <a:txBody>
                    <a:bodyPr/>
                    <a:lstStyle/>
                    <a:p>
                      <a:r>
                        <a:rPr lang="fr-FR" dirty="0">
                          <a:latin typeface="Garamond" panose="02020404030301010803" pitchFamily="18" charset="0"/>
                        </a:rPr>
                        <a:t>Supérieure à 3 ans</a:t>
                      </a:r>
                    </a:p>
                  </a:txBody>
                  <a:tcPr/>
                </a:tc>
                <a:tc>
                  <a:txBody>
                    <a:bodyPr/>
                    <a:lstStyle/>
                    <a:p>
                      <a:r>
                        <a:rPr lang="fr-FR" dirty="0">
                          <a:latin typeface="Garamond" panose="02020404030301010803" pitchFamily="18" charset="0"/>
                        </a:rPr>
                        <a:t>3 mois</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Garamond" panose="02020404030301010803" pitchFamily="18" charset="0"/>
                        </a:rPr>
                        <a:t>1 mois à 60%, puis 80%</a:t>
                      </a:r>
                    </a:p>
                    <a:p>
                      <a:endParaRPr lang="fr-FR" dirty="0">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Garamond" panose="02020404030301010803" pitchFamily="18" charset="0"/>
                        </a:rPr>
                        <a:t>1 mois 40%+ 2 mois à 20%</a:t>
                      </a:r>
                    </a:p>
                    <a:p>
                      <a:endParaRPr lang="fr-FR" dirty="0">
                        <a:latin typeface="Garamond" panose="02020404030301010803" pitchFamily="18" charset="0"/>
                      </a:endParaRPr>
                    </a:p>
                  </a:txBody>
                  <a:tcPr/>
                </a:tc>
                <a:extLst>
                  <a:ext uri="{0D108BD9-81ED-4DB2-BD59-A6C34878D82A}">
                    <a16:rowId xmlns:a16="http://schemas.microsoft.com/office/drawing/2014/main" val="4230448072"/>
                  </a:ext>
                </a:extLst>
              </a:tr>
            </a:tbl>
          </a:graphicData>
        </a:graphic>
      </p:graphicFrame>
      <p:sp>
        <p:nvSpPr>
          <p:cNvPr id="4" name="Titre 1">
            <a:extLst>
              <a:ext uri="{FF2B5EF4-FFF2-40B4-BE49-F238E27FC236}">
                <a16:creationId xmlns:a16="http://schemas.microsoft.com/office/drawing/2014/main" id="{35CEA4BA-AA68-C02A-0BDF-7435A2AD2E61}"/>
              </a:ext>
            </a:extLst>
          </p:cNvPr>
          <p:cNvSpPr txBox="1">
            <a:spLocks noGrp="1"/>
          </p:cNvSpPr>
          <p:nvPr>
            <p:ph type="title"/>
          </p:nvPr>
        </p:nvSpPr>
        <p:spPr>
          <a:xfrm>
            <a:off x="2808949" y="524941"/>
            <a:ext cx="7548032" cy="894666"/>
          </a:xfrm>
          <a:prstGeom prst="rect">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2400" dirty="0">
                <a:latin typeface="Garamond" panose="02020404030301010803" pitchFamily="18" charset="0"/>
              </a:rPr>
              <a:t>- Votre agent est </a:t>
            </a:r>
            <a:r>
              <a:rPr lang="fr-FR" sz="2400" b="1" u="sng" dirty="0">
                <a:latin typeface="Garamond" panose="02020404030301010803" pitchFamily="18" charset="0"/>
              </a:rPr>
              <a:t>contractuel,</a:t>
            </a:r>
            <a:br>
              <a:rPr lang="fr-FR" sz="2400" dirty="0">
                <a:latin typeface="Garamond" panose="02020404030301010803" pitchFamily="18" charset="0"/>
              </a:rPr>
            </a:br>
            <a:r>
              <a:rPr lang="fr-FR" sz="2400" dirty="0">
                <a:latin typeface="Garamond" panose="02020404030301010803" pitchFamily="18" charset="0"/>
              </a:rPr>
              <a:t>- Son régime de retraite est </a:t>
            </a:r>
            <a:r>
              <a:rPr lang="fr-FR" sz="2400" b="1" u="sng" dirty="0">
                <a:latin typeface="Garamond" panose="02020404030301010803" pitchFamily="18" charset="0"/>
              </a:rPr>
              <a:t>l’IRCANTEC.</a:t>
            </a:r>
          </a:p>
        </p:txBody>
      </p:sp>
      <p:pic>
        <p:nvPicPr>
          <p:cNvPr id="6" name="Picture 2" descr="Inscriptions aux concours et examens">
            <a:extLst>
              <a:ext uri="{FF2B5EF4-FFF2-40B4-BE49-F238E27FC236}">
                <a16:creationId xmlns:a16="http://schemas.microsoft.com/office/drawing/2014/main" id="{AC7A973B-2937-97CC-9932-6626377CA4A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809" y="267444"/>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7" name="Flèche : courbe vers la gauche 6">
            <a:extLst>
              <a:ext uri="{FF2B5EF4-FFF2-40B4-BE49-F238E27FC236}">
                <a16:creationId xmlns:a16="http://schemas.microsoft.com/office/drawing/2014/main" id="{E4E29C95-71B3-8A98-8EC2-C9E85489325A}"/>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1780956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9173" y="2408721"/>
            <a:ext cx="10515600" cy="3037923"/>
          </a:xfrm>
        </p:spPr>
        <p:txBody>
          <a:bodyPr>
            <a:normAutofit/>
          </a:bodyPr>
          <a:lstStyle/>
          <a:p>
            <a:pPr marL="0" indent="0">
              <a:buNone/>
            </a:pPr>
            <a:r>
              <a:rPr lang="fr-FR" sz="2400" b="1" dirty="0">
                <a:latin typeface="Garamond" panose="02020404030301010803" pitchFamily="18" charset="0"/>
              </a:rPr>
              <a:t>Définition d’un accident du travail </a:t>
            </a:r>
            <a:r>
              <a:rPr lang="fr-FR" sz="2400" dirty="0">
                <a:latin typeface="Garamond" panose="02020404030301010803" pitchFamily="18" charset="0"/>
              </a:rPr>
              <a:t>(Article L411-1 du code de la sécurité sociale)</a:t>
            </a:r>
          </a:p>
          <a:p>
            <a:pPr marL="0" indent="0">
              <a:buNone/>
            </a:pPr>
            <a:r>
              <a:rPr lang="fr-FR" sz="2400" dirty="0">
                <a:latin typeface="Garamond" panose="02020404030301010803" pitchFamily="18" charset="0"/>
              </a:rPr>
              <a:t>« Est considéré comme accident du travail, quelle qu'en soit la cause, l'accident survenu par le fait ou à l'occasion du travail de toute personne salariée ou travaillant à quelque titre ou en quelque lieu que ce soit pour un ou plusieurs employeurs ou chefs d'entreprise</a:t>
            </a:r>
            <a:r>
              <a:rPr lang="fr-FR" dirty="0"/>
              <a:t> </a:t>
            </a:r>
            <a:r>
              <a:rPr lang="fr-FR" sz="2400" dirty="0">
                <a:latin typeface="Garamond" panose="02020404030301010803" pitchFamily="18" charset="0"/>
              </a:rPr>
              <a:t>»</a:t>
            </a: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7" name="Titre 1">
            <a:extLst>
              <a:ext uri="{FF2B5EF4-FFF2-40B4-BE49-F238E27FC236}">
                <a16:creationId xmlns:a16="http://schemas.microsoft.com/office/drawing/2014/main" id="{C164860F-ABDE-405F-9A71-FBB122B802A1}"/>
              </a:ext>
            </a:extLst>
          </p:cNvPr>
          <p:cNvSpPr txBox="1">
            <a:spLocks/>
          </p:cNvSpPr>
          <p:nvPr/>
        </p:nvSpPr>
        <p:spPr>
          <a:xfrm>
            <a:off x="3115340" y="365125"/>
            <a:ext cx="8238460" cy="963945"/>
          </a:xfrm>
          <a:prstGeom prst="rect">
            <a:avLst/>
          </a:prstGeom>
          <a:solidFill>
            <a:srgbClr val="CC66FF"/>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a:ln w="0"/>
                <a:effectLst>
                  <a:outerShdw blurRad="38100" dist="19050" dir="2700000" algn="tl" rotWithShape="0">
                    <a:schemeClr val="dk1">
                      <a:alpha val="40000"/>
                    </a:schemeClr>
                  </a:outerShdw>
                </a:effectLst>
                <a:latin typeface="Garamond" panose="02020404030301010803" pitchFamily="18" charset="0"/>
              </a:rPr>
              <a:t>Il s’agit d’un accident du travail</a:t>
            </a:r>
            <a:br>
              <a:rPr lang="fr-FR" sz="2000" dirty="0">
                <a:ln w="0"/>
                <a:effectLst>
                  <a:outerShdw blurRad="38100" dist="19050" dir="2700000" algn="tl" rotWithShape="0">
                    <a:schemeClr val="dk1">
                      <a:alpha val="40000"/>
                    </a:schemeClr>
                  </a:outerShdw>
                </a:effectLst>
                <a:latin typeface="Garamond" panose="02020404030301010803" pitchFamily="18" charset="0"/>
              </a:rPr>
            </a:br>
            <a:r>
              <a:rPr lang="fr-FR" sz="2000" dirty="0">
                <a:ln w="0"/>
                <a:effectLst>
                  <a:outerShdw blurRad="38100" dist="19050" dir="2700000" algn="tl" rotWithShape="0">
                    <a:schemeClr val="dk1">
                      <a:alpha val="40000"/>
                    </a:schemeClr>
                  </a:outerShdw>
                </a:effectLst>
                <a:latin typeface="Garamond" panose="02020404030301010803" pitchFamily="18" charset="0"/>
              </a:rPr>
              <a:t>Agent contractuel</a:t>
            </a:r>
            <a:endParaRPr lang="fr-FR" sz="2000" dirty="0">
              <a:latin typeface="Garamond" panose="02020404030301010803" pitchFamily="18" charset="0"/>
            </a:endParaRPr>
          </a:p>
        </p:txBody>
      </p:sp>
      <p:sp>
        <p:nvSpPr>
          <p:cNvPr id="2" name="ZoneTexte 1">
            <a:extLst>
              <a:ext uri="{FF2B5EF4-FFF2-40B4-BE49-F238E27FC236}">
                <a16:creationId xmlns:a16="http://schemas.microsoft.com/office/drawing/2014/main" id="{CFC91D10-E777-ABF8-A493-D2B4CA492203}"/>
              </a:ext>
            </a:extLst>
          </p:cNvPr>
          <p:cNvSpPr txBox="1"/>
          <p:nvPr/>
        </p:nvSpPr>
        <p:spPr>
          <a:xfrm>
            <a:off x="3722914" y="1861816"/>
            <a:ext cx="4320074" cy="461665"/>
          </a:xfrm>
          <a:prstGeom prst="rect">
            <a:avLst/>
          </a:prstGeom>
          <a:noFill/>
        </p:spPr>
        <p:txBody>
          <a:bodyPr wrap="square" rtlCol="0">
            <a:spAutoFit/>
          </a:bodyPr>
          <a:lstStyle/>
          <a:p>
            <a:r>
              <a:rPr lang="fr-FR" sz="2400" b="1" dirty="0">
                <a:solidFill>
                  <a:srgbClr val="CC00FF"/>
                </a:solidFill>
                <a:latin typeface="Garamond" panose="02020404030301010803" pitchFamily="18" charset="0"/>
              </a:rPr>
              <a:t>Présomption d’imputabilité</a:t>
            </a:r>
          </a:p>
        </p:txBody>
      </p:sp>
    </p:spTree>
    <p:extLst>
      <p:ext uri="{BB962C8B-B14F-4D97-AF65-F5344CB8AC3E}">
        <p14:creationId xmlns:p14="http://schemas.microsoft.com/office/powerpoint/2010/main" val="18890397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1158875"/>
          </a:xfrm>
          <a:solidFill>
            <a:srgbClr val="CC66FF"/>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accident du travail</a:t>
            </a:r>
            <a:b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contractuel</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au 4">
            <a:extLst>
              <a:ext uri="{FF2B5EF4-FFF2-40B4-BE49-F238E27FC236}">
                <a16:creationId xmlns:a16="http://schemas.microsoft.com/office/drawing/2014/main" id="{FD1EB782-F803-5FD8-D56C-4E1C5F2CE410}"/>
              </a:ext>
            </a:extLst>
          </p:cNvPr>
          <p:cNvGraphicFramePr>
            <a:graphicFrameLocks noGrp="1"/>
          </p:cNvGraphicFramePr>
          <p:nvPr>
            <p:extLst>
              <p:ext uri="{D42A27DB-BD31-4B8C-83A1-F6EECF244321}">
                <p14:modId xmlns:p14="http://schemas.microsoft.com/office/powerpoint/2010/main" val="1843495172"/>
              </p:ext>
            </p:extLst>
          </p:nvPr>
        </p:nvGraphicFramePr>
        <p:xfrm>
          <a:off x="1355319" y="1619974"/>
          <a:ext cx="9998481" cy="5120640"/>
        </p:xfrm>
        <a:graphic>
          <a:graphicData uri="http://schemas.openxmlformats.org/drawingml/2006/table">
            <a:tbl>
              <a:tblPr firstRow="1" bandRow="1">
                <a:tableStyleId>{5940675A-B579-460E-94D1-54222C63F5DA}</a:tableStyleId>
              </a:tblPr>
              <a:tblGrid>
                <a:gridCol w="3332827">
                  <a:extLst>
                    <a:ext uri="{9D8B030D-6E8A-4147-A177-3AD203B41FA5}">
                      <a16:colId xmlns:a16="http://schemas.microsoft.com/office/drawing/2014/main" val="4234485792"/>
                    </a:ext>
                  </a:extLst>
                </a:gridCol>
                <a:gridCol w="3332827">
                  <a:extLst>
                    <a:ext uri="{9D8B030D-6E8A-4147-A177-3AD203B41FA5}">
                      <a16:colId xmlns:a16="http://schemas.microsoft.com/office/drawing/2014/main" val="2897369687"/>
                    </a:ext>
                  </a:extLst>
                </a:gridCol>
                <a:gridCol w="3332827">
                  <a:extLst>
                    <a:ext uri="{9D8B030D-6E8A-4147-A177-3AD203B41FA5}">
                      <a16:colId xmlns:a16="http://schemas.microsoft.com/office/drawing/2014/main" val="3787278705"/>
                    </a:ext>
                  </a:extLst>
                </a:gridCol>
              </a:tblGrid>
              <a:tr h="510083">
                <a:tc>
                  <a:txBody>
                    <a:bodyPr/>
                    <a:lstStyle/>
                    <a:p>
                      <a:r>
                        <a:rPr lang="fr-FR" dirty="0">
                          <a:latin typeface="Garamond" panose="02020404030301010803" pitchFamily="18" charset="0"/>
                        </a:rPr>
                        <a:t>Démarches agent victime d’un accident du travail</a:t>
                      </a:r>
                    </a:p>
                  </a:txBody>
                  <a:tcPr/>
                </a:tc>
                <a:tc>
                  <a:txBody>
                    <a:bodyPr/>
                    <a:lstStyle/>
                    <a:p>
                      <a:r>
                        <a:rPr lang="fr-FR" dirty="0">
                          <a:latin typeface="Garamond" panose="02020404030301010803" pitchFamily="18" charset="0"/>
                        </a:rPr>
                        <a:t>Démarches collectivité</a:t>
                      </a:r>
                    </a:p>
                  </a:txBody>
                  <a:tcPr/>
                </a:tc>
                <a:tc>
                  <a:txBody>
                    <a:bodyPr/>
                    <a:lstStyle/>
                    <a:p>
                      <a:r>
                        <a:rPr lang="fr-FR" dirty="0">
                          <a:latin typeface="Garamond" panose="02020404030301010803" pitchFamily="18" charset="0"/>
                        </a:rPr>
                        <a:t>Démarches CPAM</a:t>
                      </a:r>
                    </a:p>
                  </a:txBody>
                  <a:tcPr/>
                </a:tc>
                <a:extLst>
                  <a:ext uri="{0D108BD9-81ED-4DB2-BD59-A6C34878D82A}">
                    <a16:rowId xmlns:a16="http://schemas.microsoft.com/office/drawing/2014/main" val="1098361267"/>
                  </a:ext>
                </a:extLst>
              </a:tr>
              <a:tr h="4226401">
                <a:tc>
                  <a:txBody>
                    <a:bodyPr/>
                    <a:lstStyle/>
                    <a:p>
                      <a:r>
                        <a:rPr lang="fr-FR" dirty="0">
                          <a:latin typeface="Garamond" panose="02020404030301010803" pitchFamily="18" charset="0"/>
                        </a:rPr>
                        <a:t>-Informe son employeur dans les 24h</a:t>
                      </a:r>
                    </a:p>
                    <a:p>
                      <a:r>
                        <a:rPr lang="fr-FR" dirty="0">
                          <a:latin typeface="Garamond" panose="02020404030301010803" pitchFamily="18" charset="0"/>
                        </a:rPr>
                        <a:t>-Consulte rapidement un médecin pour qu’il établisse un certificat médical et le cas échéant un certificat d’arrêt de travail qu’il devra transmettre sous 48 h à sa collectivité</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-Donne une </a:t>
                      </a:r>
                      <a:r>
                        <a:rPr lang="fr-FR" dirty="0">
                          <a:latin typeface="Garamond" panose="02020404030301010803" pitchFamily="18" charset="0"/>
                          <a:hlinkClick r:id="rId4"/>
                        </a:rPr>
                        <a:t>feuille d’accident du travail</a:t>
                      </a:r>
                      <a:endParaRPr lang="fr-FR" dirty="0">
                        <a:latin typeface="Garamond" panose="02020404030301010803" pitchFamily="18" charset="0"/>
                      </a:endParaRPr>
                    </a:p>
                    <a:p>
                      <a:r>
                        <a:rPr lang="fr-FR" dirty="0">
                          <a:latin typeface="Garamond" panose="02020404030301010803" pitchFamily="18" charset="0"/>
                        </a:rPr>
                        <a:t>-Fait la déclaration à l’assurance maladie dans les 48h</a:t>
                      </a:r>
                    </a:p>
                    <a:p>
                      <a:endParaRPr lang="fr-FR" dirty="0">
                        <a:latin typeface="Garamond" panose="02020404030301010803" pitchFamily="18" charset="0"/>
                      </a:endParaRPr>
                    </a:p>
                    <a:p>
                      <a:r>
                        <a:rPr lang="fr-FR" dirty="0">
                          <a:latin typeface="Garamond" panose="02020404030301010803" pitchFamily="18" charset="0"/>
                        </a:rPr>
                        <a:t>-À réception du certificat d’arrêt de travail, établit une attestation de salaire à envoyer à la CPAM pour le versement des IJ</a:t>
                      </a:r>
                    </a:p>
                    <a:p>
                      <a:r>
                        <a:rPr lang="fr-FR" dirty="0">
                          <a:latin typeface="Garamond" panose="02020404030301010803" pitchFamily="18" charset="0"/>
                        </a:rPr>
                        <a:t>-A 10 jours pour émettre des réserves sur l’origine de l’accident</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-Si aucune réserve de la collectivité, la CPAM reconnait l’accident dans un délai de 30 jours</a:t>
                      </a:r>
                    </a:p>
                    <a:p>
                      <a:r>
                        <a:rPr lang="fr-FR" dirty="0">
                          <a:latin typeface="Garamond" panose="02020404030301010803" pitchFamily="18" charset="0"/>
                        </a:rPr>
                        <a:t>-Si réserves de la collectivité ou si la CPAM l’estime nécessaire, une phase d’investigation de 70 jours est entamée.</a:t>
                      </a:r>
                    </a:p>
                    <a:p>
                      <a:r>
                        <a:rPr lang="fr-FR" dirty="0">
                          <a:latin typeface="Garamond" panose="02020404030301010803" pitchFamily="18" charset="0"/>
                        </a:rPr>
                        <a:t>A la suite de cette phase, une phase contradictoire débute (consultation dossier et possibles observations dans un délai de 10 jours)</a:t>
                      </a:r>
                    </a:p>
                    <a:p>
                      <a:r>
                        <a:rPr lang="fr-FR" dirty="0">
                          <a:latin typeface="Garamond" panose="02020404030301010803" pitchFamily="18" charset="0"/>
                        </a:rPr>
                        <a:t>Décision CPAM rendue au bout de 90 jours maximum après réception de la déclaration AT et du certificat médical</a:t>
                      </a:r>
                    </a:p>
                    <a:p>
                      <a:endParaRPr lang="fr-FR" dirty="0">
                        <a:latin typeface="Garamond" panose="02020404030301010803" pitchFamily="18" charset="0"/>
                      </a:endParaRPr>
                    </a:p>
                  </a:txBody>
                  <a:tcPr/>
                </a:tc>
                <a:extLst>
                  <a:ext uri="{0D108BD9-81ED-4DB2-BD59-A6C34878D82A}">
                    <a16:rowId xmlns:a16="http://schemas.microsoft.com/office/drawing/2014/main" val="117934913"/>
                  </a:ext>
                </a:extLst>
              </a:tr>
            </a:tbl>
          </a:graphicData>
        </a:graphic>
      </p:graphicFrame>
      <p:sp>
        <p:nvSpPr>
          <p:cNvPr id="6" name="Ellipse 5"/>
          <p:cNvSpPr/>
          <p:nvPr/>
        </p:nvSpPr>
        <p:spPr>
          <a:xfrm>
            <a:off x="8927926" y="515536"/>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5" action="ppaction://hlinksldjump"/>
              </a:rPr>
              <a:t>Définition Accident de travail</a:t>
            </a:r>
            <a:endParaRPr lang="fr-FR" dirty="0">
              <a:latin typeface="Garamond" panose="02020404030301010803" pitchFamily="18" charset="0"/>
            </a:endParaRPr>
          </a:p>
        </p:txBody>
      </p:sp>
    </p:spTree>
    <p:extLst>
      <p:ext uri="{BB962C8B-B14F-4D97-AF65-F5344CB8AC3E}">
        <p14:creationId xmlns:p14="http://schemas.microsoft.com/office/powerpoint/2010/main" val="10240728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9173" y="2408721"/>
            <a:ext cx="10515600" cy="3400162"/>
          </a:xfrm>
        </p:spPr>
        <p:txBody>
          <a:bodyPr>
            <a:noAutofit/>
          </a:bodyPr>
          <a:lstStyle/>
          <a:p>
            <a:pPr marL="0" indent="0">
              <a:buNone/>
            </a:pPr>
            <a:r>
              <a:rPr lang="fr-FR" sz="1800" b="1" dirty="0">
                <a:latin typeface="Garamond" panose="02020404030301010803" pitchFamily="18" charset="0"/>
              </a:rPr>
              <a:t>Définition d’un accident de trajet </a:t>
            </a:r>
            <a:r>
              <a:rPr lang="fr-FR" sz="1800" dirty="0">
                <a:latin typeface="Garamond" panose="02020404030301010803" pitchFamily="18" charset="0"/>
              </a:rPr>
              <a:t>(Article L411-2 du code de la sécurité sociale)</a:t>
            </a:r>
          </a:p>
          <a:p>
            <a:r>
              <a:rPr lang="fr-FR" sz="1800" dirty="0">
                <a:latin typeface="Garamond" panose="02020404030301010803" pitchFamily="18" charset="0"/>
              </a:rPr>
              <a:t>« Est également considéré comme accident du travail, lorsque la victime ou ses ayants droit apportent la preuve que l'ensemble des conditions ci-après sont remplies ou lorsque l'enquête permet à la caisse de disposer sur ce point de présomptions suffisantes, l'accident survenu à un travailleur mentionné par le présent livre, pendant le trajet d'aller et de retour, entre :</a:t>
            </a:r>
          </a:p>
          <a:p>
            <a:r>
              <a:rPr lang="fr-FR" sz="1800" dirty="0">
                <a:latin typeface="Garamond" panose="02020404030301010803" pitchFamily="18" charset="0"/>
              </a:rPr>
              <a:t>1°) la résidence principale, une résidence secondaire présentant un caractère de stabilité ou tout autre lieu où le travailleur se rend de façon habituelle pour des motifs d'ordre familial et le lieu du travail. Ce trajet peut ne pas être le plus direct lorsque le détour effectué est rendu nécessaire dans le cadre d'un covoiturage régulier ;</a:t>
            </a:r>
          </a:p>
          <a:p>
            <a:r>
              <a:rPr lang="fr-FR" sz="1800" dirty="0">
                <a:latin typeface="Garamond" panose="02020404030301010803" pitchFamily="18" charset="0"/>
              </a:rPr>
              <a:t>2°) le lieu du travail et le restaurant, la cantine ou, d'une manière plus générale, le lieu où le travailleur prend habituellement ses repas, et dans la mesure où le parcours n'a pas été interrompu ou détourné pour un motif dicté par l'intérêt personnel et étranger aux nécessités essentielles de la vie courante ou indépendant de l'emploi. »</a:t>
            </a:r>
          </a:p>
          <a:p>
            <a:pPr marL="0" indent="0">
              <a:buNone/>
            </a:pPr>
            <a:r>
              <a:rPr lang="fr-FR" sz="1800" dirty="0">
                <a:latin typeface="Garamond" panose="02020404030301010803" pitchFamily="18" charset="0"/>
              </a:rPr>
              <a:t> </a:t>
            </a: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a:extLst>
              <a:ext uri="{FF2B5EF4-FFF2-40B4-BE49-F238E27FC236}">
                <a16:creationId xmlns:a16="http://schemas.microsoft.com/office/drawing/2014/main" id="{C164860F-ABDE-405F-9A71-FBB122B802A1}"/>
              </a:ext>
            </a:extLst>
          </p:cNvPr>
          <p:cNvSpPr txBox="1">
            <a:spLocks/>
          </p:cNvSpPr>
          <p:nvPr/>
        </p:nvSpPr>
        <p:spPr>
          <a:xfrm>
            <a:off x="3234609" y="643421"/>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dirty="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dirty="0">
                <a:ln w="0"/>
                <a:effectLst>
                  <a:outerShdw blurRad="38100" dist="19050" dir="2700000" algn="tl" rotWithShape="0">
                    <a:schemeClr val="dk1">
                      <a:alpha val="40000"/>
                    </a:schemeClr>
                  </a:outerShdw>
                </a:effectLst>
                <a:latin typeface="Garamond" panose="02020404030301010803" pitchFamily="18" charset="0"/>
              </a:rPr>
            </a:br>
            <a:r>
              <a:rPr lang="fr-FR" sz="2000" dirty="0">
                <a:ln w="0"/>
                <a:effectLst>
                  <a:outerShdw blurRad="38100" dist="19050" dir="2700000" algn="tl" rotWithShape="0">
                    <a:schemeClr val="dk1">
                      <a:alpha val="40000"/>
                    </a:schemeClr>
                  </a:outerShdw>
                </a:effectLst>
                <a:latin typeface="Garamond" panose="02020404030301010803" pitchFamily="18" charset="0"/>
              </a:rPr>
              <a:t>Agent contractuel</a:t>
            </a:r>
            <a:endParaRPr lang="fr-FR" sz="2000" dirty="0">
              <a:latin typeface="Garamond" panose="02020404030301010803" pitchFamily="18" charset="0"/>
            </a:endParaRPr>
          </a:p>
        </p:txBody>
      </p:sp>
      <p:sp>
        <p:nvSpPr>
          <p:cNvPr id="7"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2" name="ZoneTexte 1">
            <a:extLst>
              <a:ext uri="{FF2B5EF4-FFF2-40B4-BE49-F238E27FC236}">
                <a16:creationId xmlns:a16="http://schemas.microsoft.com/office/drawing/2014/main" id="{2694BF50-8FAC-E25A-37F6-7DB6EAF55FC2}"/>
              </a:ext>
            </a:extLst>
          </p:cNvPr>
          <p:cNvSpPr txBox="1"/>
          <p:nvPr/>
        </p:nvSpPr>
        <p:spPr>
          <a:xfrm>
            <a:off x="3704252" y="1735528"/>
            <a:ext cx="5066523" cy="461665"/>
          </a:xfrm>
          <a:prstGeom prst="rect">
            <a:avLst/>
          </a:prstGeom>
          <a:noFill/>
        </p:spPr>
        <p:txBody>
          <a:bodyPr wrap="square" rtlCol="0">
            <a:spAutoFit/>
          </a:bodyPr>
          <a:lstStyle/>
          <a:p>
            <a:r>
              <a:rPr lang="fr-FR" sz="2400" b="1" dirty="0">
                <a:solidFill>
                  <a:schemeClr val="accent6"/>
                </a:solidFill>
                <a:latin typeface="Garamond" panose="02020404030301010803" pitchFamily="18" charset="0"/>
              </a:rPr>
              <a:t>Pas de Présomption d’imputabilité</a:t>
            </a:r>
          </a:p>
        </p:txBody>
      </p:sp>
    </p:spTree>
    <p:extLst>
      <p:ext uri="{BB962C8B-B14F-4D97-AF65-F5344CB8AC3E}">
        <p14:creationId xmlns:p14="http://schemas.microsoft.com/office/powerpoint/2010/main" val="15778159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740661"/>
          </a:xfrm>
          <a:solidFill>
            <a:srgbClr val="92D050"/>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t>
            </a:r>
            <a:r>
              <a:rPr lang="fr-FR" sz="2000" dirty="0">
                <a:ln w="0"/>
                <a:effectLst>
                  <a:outerShdw blurRad="38100" dist="19050" dir="2700000" algn="tl" rotWithShape="0">
                    <a:schemeClr val="dk1">
                      <a:alpha val="40000"/>
                    </a:schemeClr>
                  </a:outerShdw>
                </a:effectLst>
                <a:latin typeface="Garamond" panose="02020404030301010803" pitchFamily="18" charset="0"/>
              </a:rPr>
              <a:t>accident de trajet</a:t>
            </a:r>
            <a:br>
              <a:rPr lang="fr-FR" sz="2000" dirty="0">
                <a:ln w="0"/>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contractuel</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au 4">
            <a:extLst>
              <a:ext uri="{FF2B5EF4-FFF2-40B4-BE49-F238E27FC236}">
                <a16:creationId xmlns:a16="http://schemas.microsoft.com/office/drawing/2014/main" id="{5D9E2653-97B2-22E2-F686-791639513935}"/>
              </a:ext>
            </a:extLst>
          </p:cNvPr>
          <p:cNvGraphicFramePr>
            <a:graphicFrameLocks noGrp="1"/>
          </p:cNvGraphicFramePr>
          <p:nvPr>
            <p:extLst>
              <p:ext uri="{D42A27DB-BD31-4B8C-83A1-F6EECF244321}">
                <p14:modId xmlns:p14="http://schemas.microsoft.com/office/powerpoint/2010/main" val="490176994"/>
              </p:ext>
            </p:extLst>
          </p:nvPr>
        </p:nvGraphicFramePr>
        <p:xfrm>
          <a:off x="1355319" y="1619974"/>
          <a:ext cx="9998481" cy="5120640"/>
        </p:xfrm>
        <a:graphic>
          <a:graphicData uri="http://schemas.openxmlformats.org/drawingml/2006/table">
            <a:tbl>
              <a:tblPr firstRow="1" bandRow="1">
                <a:tableStyleId>{5940675A-B579-460E-94D1-54222C63F5DA}</a:tableStyleId>
              </a:tblPr>
              <a:tblGrid>
                <a:gridCol w="3332827">
                  <a:extLst>
                    <a:ext uri="{9D8B030D-6E8A-4147-A177-3AD203B41FA5}">
                      <a16:colId xmlns:a16="http://schemas.microsoft.com/office/drawing/2014/main" val="4234485792"/>
                    </a:ext>
                  </a:extLst>
                </a:gridCol>
                <a:gridCol w="3332827">
                  <a:extLst>
                    <a:ext uri="{9D8B030D-6E8A-4147-A177-3AD203B41FA5}">
                      <a16:colId xmlns:a16="http://schemas.microsoft.com/office/drawing/2014/main" val="2897369687"/>
                    </a:ext>
                  </a:extLst>
                </a:gridCol>
                <a:gridCol w="3332827">
                  <a:extLst>
                    <a:ext uri="{9D8B030D-6E8A-4147-A177-3AD203B41FA5}">
                      <a16:colId xmlns:a16="http://schemas.microsoft.com/office/drawing/2014/main" val="3787278705"/>
                    </a:ext>
                  </a:extLst>
                </a:gridCol>
              </a:tblGrid>
              <a:tr h="510083">
                <a:tc>
                  <a:txBody>
                    <a:bodyPr/>
                    <a:lstStyle/>
                    <a:p>
                      <a:r>
                        <a:rPr lang="fr-FR" dirty="0">
                          <a:latin typeface="Garamond" panose="02020404030301010803" pitchFamily="18" charset="0"/>
                        </a:rPr>
                        <a:t>Démarches agent victime d’un accident de trajet</a:t>
                      </a:r>
                    </a:p>
                  </a:txBody>
                  <a:tcPr/>
                </a:tc>
                <a:tc>
                  <a:txBody>
                    <a:bodyPr/>
                    <a:lstStyle/>
                    <a:p>
                      <a:r>
                        <a:rPr lang="fr-FR" dirty="0">
                          <a:latin typeface="Garamond" panose="02020404030301010803" pitchFamily="18" charset="0"/>
                        </a:rPr>
                        <a:t>Démarches collectivité</a:t>
                      </a:r>
                    </a:p>
                  </a:txBody>
                  <a:tcPr/>
                </a:tc>
                <a:tc>
                  <a:txBody>
                    <a:bodyPr/>
                    <a:lstStyle/>
                    <a:p>
                      <a:r>
                        <a:rPr lang="fr-FR" dirty="0">
                          <a:latin typeface="Garamond" panose="02020404030301010803" pitchFamily="18" charset="0"/>
                        </a:rPr>
                        <a:t>Démarches CPAM</a:t>
                      </a:r>
                    </a:p>
                  </a:txBody>
                  <a:tcPr/>
                </a:tc>
                <a:extLst>
                  <a:ext uri="{0D108BD9-81ED-4DB2-BD59-A6C34878D82A}">
                    <a16:rowId xmlns:a16="http://schemas.microsoft.com/office/drawing/2014/main" val="1098361267"/>
                  </a:ext>
                </a:extLst>
              </a:tr>
              <a:tr h="4226401">
                <a:tc>
                  <a:txBody>
                    <a:bodyPr/>
                    <a:lstStyle/>
                    <a:p>
                      <a:r>
                        <a:rPr lang="fr-FR" dirty="0">
                          <a:latin typeface="Garamond" panose="02020404030301010803" pitchFamily="18" charset="0"/>
                        </a:rPr>
                        <a:t>-Informe son employeur dans les 24h</a:t>
                      </a:r>
                    </a:p>
                    <a:p>
                      <a:r>
                        <a:rPr lang="fr-FR" dirty="0">
                          <a:latin typeface="Garamond" panose="02020404030301010803" pitchFamily="18" charset="0"/>
                        </a:rPr>
                        <a:t>-Consulte rapidement un médecin pour qu’il établisse un certificat médical et le cas échéant un certificat d’arrêt de travail qu’il devra transmettre sous 48 h à sa collectivité</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-Donne une </a:t>
                      </a:r>
                      <a:r>
                        <a:rPr lang="fr-FR" dirty="0">
                          <a:latin typeface="Garamond" panose="02020404030301010803" pitchFamily="18" charset="0"/>
                          <a:hlinkClick r:id="rId4"/>
                        </a:rPr>
                        <a:t>feuille d’accident du travail</a:t>
                      </a:r>
                      <a:endParaRPr lang="fr-FR" dirty="0">
                        <a:latin typeface="Garamond" panose="02020404030301010803" pitchFamily="18" charset="0"/>
                      </a:endParaRPr>
                    </a:p>
                    <a:p>
                      <a:r>
                        <a:rPr lang="fr-FR" dirty="0">
                          <a:latin typeface="Garamond" panose="02020404030301010803" pitchFamily="18" charset="0"/>
                        </a:rPr>
                        <a:t>-Fait la déclaration à l’assurance maladie dans les 48h</a:t>
                      </a:r>
                    </a:p>
                    <a:p>
                      <a:endParaRPr lang="fr-FR" dirty="0">
                        <a:latin typeface="Garamond" panose="02020404030301010803" pitchFamily="18" charset="0"/>
                      </a:endParaRPr>
                    </a:p>
                    <a:p>
                      <a:r>
                        <a:rPr lang="fr-FR" dirty="0">
                          <a:latin typeface="Garamond" panose="02020404030301010803" pitchFamily="18" charset="0"/>
                        </a:rPr>
                        <a:t>-À réception du certificat d’arrêt de travail, établit une attestation de salaire à envoyer à la CPAM pour le versement des IJ</a:t>
                      </a:r>
                    </a:p>
                    <a:p>
                      <a:r>
                        <a:rPr lang="fr-FR" dirty="0">
                          <a:latin typeface="Garamond" panose="02020404030301010803" pitchFamily="18" charset="0"/>
                        </a:rPr>
                        <a:t>-A 10 jours pour émettre des réserves sur l’origine de l’accident</a:t>
                      </a:r>
                    </a:p>
                    <a:p>
                      <a:endParaRPr lang="fr-FR" dirty="0">
                        <a:latin typeface="Garamond" panose="02020404030301010803" pitchFamily="18" charset="0"/>
                      </a:endParaRPr>
                    </a:p>
                  </a:txBody>
                  <a:tcPr/>
                </a:tc>
                <a:tc>
                  <a:txBody>
                    <a:bodyPr/>
                    <a:lstStyle/>
                    <a:p>
                      <a:r>
                        <a:rPr lang="fr-FR" dirty="0">
                          <a:latin typeface="Garamond" panose="02020404030301010803" pitchFamily="18" charset="0"/>
                        </a:rPr>
                        <a:t>-Si aucune réserve de la collectivité, la CPAM reconnait l’accident dans un délai de 30 jours</a:t>
                      </a:r>
                    </a:p>
                    <a:p>
                      <a:r>
                        <a:rPr lang="fr-FR" dirty="0">
                          <a:latin typeface="Garamond" panose="02020404030301010803" pitchFamily="18" charset="0"/>
                        </a:rPr>
                        <a:t>-Si réserves de la collectivité ou si la CPAM l’estime nécessaire, une phase d’investigation de 70 jours est entamée.</a:t>
                      </a:r>
                    </a:p>
                    <a:p>
                      <a:r>
                        <a:rPr lang="fr-FR" dirty="0">
                          <a:latin typeface="Garamond" panose="02020404030301010803" pitchFamily="18" charset="0"/>
                        </a:rPr>
                        <a:t>A la suite de cette phase, une phase contradictoire débute (consultation dossier et possibles observations dans un délai de 10 jours)</a:t>
                      </a:r>
                    </a:p>
                    <a:p>
                      <a:r>
                        <a:rPr lang="fr-FR" dirty="0">
                          <a:latin typeface="Garamond" panose="02020404030301010803" pitchFamily="18" charset="0"/>
                        </a:rPr>
                        <a:t>Décision CPAM rendue au bout de 90 jours maximum après réception de la déclaration AT et du certificat médical</a:t>
                      </a:r>
                    </a:p>
                    <a:p>
                      <a:endParaRPr lang="fr-FR" dirty="0">
                        <a:latin typeface="Garamond" panose="02020404030301010803" pitchFamily="18" charset="0"/>
                      </a:endParaRPr>
                    </a:p>
                  </a:txBody>
                  <a:tcPr/>
                </a:tc>
                <a:extLst>
                  <a:ext uri="{0D108BD9-81ED-4DB2-BD59-A6C34878D82A}">
                    <a16:rowId xmlns:a16="http://schemas.microsoft.com/office/drawing/2014/main" val="117934913"/>
                  </a:ext>
                </a:extLst>
              </a:tr>
            </a:tbl>
          </a:graphicData>
        </a:graphic>
      </p:graphicFrame>
      <p:sp>
        <p:nvSpPr>
          <p:cNvPr id="7" name="Ellipse 6"/>
          <p:cNvSpPr/>
          <p:nvPr/>
        </p:nvSpPr>
        <p:spPr>
          <a:xfrm>
            <a:off x="8849139" y="365125"/>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5" action="ppaction://hlinksldjump"/>
              </a:rPr>
              <a:t>Définition Accident de trajet</a:t>
            </a:r>
            <a:endParaRPr lang="fr-FR" dirty="0">
              <a:latin typeface="Garamond" panose="02020404030301010803" pitchFamily="18" charset="0"/>
            </a:endParaRPr>
          </a:p>
        </p:txBody>
      </p:sp>
    </p:spTree>
    <p:extLst>
      <p:ext uri="{BB962C8B-B14F-4D97-AF65-F5344CB8AC3E}">
        <p14:creationId xmlns:p14="http://schemas.microsoft.com/office/powerpoint/2010/main" val="31901858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36104" y="1934817"/>
            <a:ext cx="11039061" cy="4572000"/>
          </a:xfrm>
        </p:spPr>
        <p:txBody>
          <a:bodyPr>
            <a:normAutofit fontScale="92500"/>
          </a:bodyPr>
          <a:lstStyle/>
          <a:p>
            <a:pPr marL="0" indent="0">
              <a:buNone/>
            </a:pPr>
            <a:r>
              <a:rPr lang="fr-FR" sz="2400" b="1" dirty="0">
                <a:latin typeface="Garamond" panose="02020404030301010803" pitchFamily="18" charset="0"/>
              </a:rPr>
              <a:t>Définition d’une maladie professionnelle </a:t>
            </a:r>
            <a:r>
              <a:rPr lang="fr-FR" sz="2400" dirty="0">
                <a:latin typeface="Garamond" panose="02020404030301010803" pitchFamily="18" charset="0"/>
              </a:rPr>
              <a:t>(Article L461-1 du code de la sécurité sociale)</a:t>
            </a:r>
          </a:p>
          <a:p>
            <a:r>
              <a:rPr lang="fr-FR" sz="2500" dirty="0">
                <a:latin typeface="Garamond" panose="02020404030301010803" pitchFamily="18" charset="0"/>
              </a:rPr>
              <a:t>«… Est présumée d'origine professionnelle toute maladie désignée dans un tableau de maladies professionnelles et contractée dans les conditions mentionnées à ce tableau.</a:t>
            </a:r>
          </a:p>
          <a:p>
            <a:r>
              <a:rPr lang="fr-FR" sz="2500" dirty="0">
                <a:latin typeface="Garamond" panose="02020404030301010803" pitchFamily="18" charset="0"/>
              </a:rPr>
              <a:t>Si une ou plusieurs conditions tenant au délai de prise en charge, à la durée d'exposition ou à la liste limitative des travaux ne sont pas remplies, la maladie telle qu'elle est désignée dans un tableau de maladies professionnelles peut être reconnue d'origine professionnelle lorsqu'il est établi qu'elle est directement causée par le travail habituel de la victime.</a:t>
            </a:r>
          </a:p>
          <a:p>
            <a:r>
              <a:rPr lang="fr-FR" sz="2500" dirty="0">
                <a:latin typeface="Garamond" panose="02020404030301010803" pitchFamily="18" charset="0"/>
              </a:rPr>
              <a:t>Peut être également reconnue d'origine professionnelle une maladie caractérisée non désignée dans un tableau de maladies professionnelles lorsqu'il est établi qu'elle est essentiellement et directement causée par le travail habituel de la victime et qu'elle entraîne le décès de celle-ci ou une incapacité permanente d'un taux évalué dans les conditions mentionnées à l'article </a:t>
            </a:r>
            <a:r>
              <a:rPr lang="fr-FR" sz="2500" dirty="0">
                <a:latin typeface="Garamond" panose="02020404030301010803" pitchFamily="18" charset="0"/>
                <a:hlinkClick r:id="rId2"/>
              </a:rPr>
              <a:t>L. 434-2 </a:t>
            </a:r>
            <a:r>
              <a:rPr lang="fr-FR" sz="2500" dirty="0">
                <a:latin typeface="Garamond" panose="02020404030301010803" pitchFamily="18" charset="0"/>
              </a:rPr>
              <a:t>et au moins égal à un pourcentage déterminé. »</a:t>
            </a: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7"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889517"/>
          </a:xfrm>
          <a:solidFill>
            <a:schemeClr val="accent1">
              <a:lumMod val="40000"/>
              <a:lumOff val="60000"/>
            </a:schemeClr>
          </a:solidFill>
        </p:spPr>
        <p:txBody>
          <a:bodyPr>
            <a:normAutofit/>
          </a:bodyPr>
          <a:lstStyle/>
          <a:p>
            <a:pPr algn="ctr"/>
            <a:r>
              <a:rPr lang="fr-FR" sz="2000" dirty="0">
                <a:ln w="0"/>
                <a:solidFill>
                  <a:prstClr val="black"/>
                </a:solidFill>
                <a:latin typeface="Garamond" panose="02020404030301010803" pitchFamily="18" charset="0"/>
              </a:rPr>
              <a:t>Il s’agit d’une maladie professionnelle</a:t>
            </a:r>
            <a:br>
              <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rPr>
            </a:br>
            <a:r>
              <a:rPr lang="fr-FR" sz="2000" dirty="0">
                <a:ln w="0"/>
                <a:effectLst>
                  <a:outerShdw blurRad="38100" dist="19050" dir="2700000" algn="tl" rotWithShape="0">
                    <a:schemeClr val="dk1">
                      <a:alpha val="40000"/>
                    </a:schemeClr>
                  </a:outerShdw>
                </a:effectLst>
                <a:latin typeface="Garamond" panose="02020404030301010803" pitchFamily="18" charset="0"/>
              </a:rPr>
              <a:t>Agent contractuel</a:t>
            </a:r>
            <a:endParaRPr lang="fr-FR" sz="2000" dirty="0">
              <a:latin typeface="Garamond" panose="02020404030301010803" pitchFamily="18" charset="0"/>
            </a:endParaRPr>
          </a:p>
        </p:txBody>
      </p:sp>
      <p:sp>
        <p:nvSpPr>
          <p:cNvPr id="8"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4" action="ppaction://hlinksldjump"/>
              </a:rPr>
              <a:t>Retour</a:t>
            </a:r>
            <a:endParaRPr lang="fr-FR" dirty="0">
              <a:solidFill>
                <a:schemeClr val="tx1"/>
              </a:solidFill>
              <a:latin typeface="Garamond" panose="02020404030301010803" pitchFamily="18" charset="0"/>
            </a:endParaRPr>
          </a:p>
        </p:txBody>
      </p:sp>
      <p:sp>
        <p:nvSpPr>
          <p:cNvPr id="2" name="ZoneTexte 1">
            <a:extLst>
              <a:ext uri="{FF2B5EF4-FFF2-40B4-BE49-F238E27FC236}">
                <a16:creationId xmlns:a16="http://schemas.microsoft.com/office/drawing/2014/main" id="{C825AE55-C565-9A6B-F217-5340B2C9408A}"/>
              </a:ext>
            </a:extLst>
          </p:cNvPr>
          <p:cNvSpPr txBox="1"/>
          <p:nvPr/>
        </p:nvSpPr>
        <p:spPr>
          <a:xfrm>
            <a:off x="3995597" y="1434626"/>
            <a:ext cx="4320074" cy="461665"/>
          </a:xfrm>
          <a:prstGeom prst="rect">
            <a:avLst/>
          </a:prstGeom>
          <a:noFill/>
        </p:spPr>
        <p:txBody>
          <a:bodyPr wrap="square" rtlCol="0">
            <a:spAutoFit/>
          </a:bodyPr>
          <a:lstStyle/>
          <a:p>
            <a:r>
              <a:rPr lang="fr-FR" sz="2400" b="1" dirty="0">
                <a:solidFill>
                  <a:schemeClr val="accent1">
                    <a:lumMod val="75000"/>
                  </a:schemeClr>
                </a:solidFill>
                <a:latin typeface="Garamond" panose="02020404030301010803" pitchFamily="18" charset="0"/>
              </a:rPr>
              <a:t>Présomption d’imputabilité</a:t>
            </a:r>
          </a:p>
        </p:txBody>
      </p:sp>
    </p:spTree>
    <p:extLst>
      <p:ext uri="{BB962C8B-B14F-4D97-AF65-F5344CB8AC3E}">
        <p14:creationId xmlns:p14="http://schemas.microsoft.com/office/powerpoint/2010/main" val="15736602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889517"/>
          </a:xfrm>
          <a:solidFill>
            <a:schemeClr val="accent1">
              <a:lumMod val="40000"/>
              <a:lumOff val="60000"/>
            </a:schemeClr>
          </a:solidFill>
        </p:spPr>
        <p:txBody>
          <a:bodyPr>
            <a:normAutofit/>
          </a:bodyPr>
          <a:lstStyle/>
          <a:p>
            <a:pPr algn="ctr"/>
            <a:r>
              <a:rPr lang="fr-FR" sz="2000" dirty="0">
                <a:ln w="0"/>
                <a:solidFill>
                  <a:prstClr val="black"/>
                </a:solidFill>
                <a:latin typeface="Garamond" panose="02020404030301010803" pitchFamily="18" charset="0"/>
              </a:rPr>
              <a:t>Il s’agit d’une maladie professionnelle</a:t>
            </a:r>
            <a:br>
              <a:rPr kumimoji="0" lang="fr-FR" sz="2000" b="0" i="0" strike="noStrike" kern="1200" cap="none" spc="0" normalizeH="0" baseline="0" noProof="0" dirty="0">
                <a:ln w="0"/>
                <a:solidFill>
                  <a:prstClr val="black"/>
                </a:solidFill>
                <a:uLnTx/>
                <a:uFillTx/>
                <a:latin typeface="Garamond" panose="02020404030301010803" pitchFamily="18" charset="0"/>
                <a:ea typeface="+mn-ea"/>
                <a:cs typeface="+mn-cs"/>
              </a:rPr>
            </a:br>
            <a:r>
              <a:rPr lang="fr-FR" sz="2000" dirty="0">
                <a:ln w="0"/>
                <a:solidFill>
                  <a:schemeClr val="tx1"/>
                </a:solidFill>
                <a:latin typeface="Garamond" panose="02020404030301010803" pitchFamily="18" charset="0"/>
              </a:rPr>
              <a:t>Agent </a:t>
            </a:r>
            <a:r>
              <a:rPr lang="fr-FR" sz="2000" dirty="0">
                <a:ln w="0"/>
                <a:latin typeface="Garamond" panose="02020404030301010803" pitchFamily="18" charset="0"/>
              </a:rPr>
              <a:t>contractuel</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au 4">
            <a:extLst>
              <a:ext uri="{FF2B5EF4-FFF2-40B4-BE49-F238E27FC236}">
                <a16:creationId xmlns:a16="http://schemas.microsoft.com/office/drawing/2014/main" id="{D5180302-0A9C-29B6-ECEB-4FD78D4DA8D5}"/>
              </a:ext>
            </a:extLst>
          </p:cNvPr>
          <p:cNvGraphicFramePr>
            <a:graphicFrameLocks noGrp="1"/>
          </p:cNvGraphicFramePr>
          <p:nvPr>
            <p:extLst>
              <p:ext uri="{D42A27DB-BD31-4B8C-83A1-F6EECF244321}">
                <p14:modId xmlns:p14="http://schemas.microsoft.com/office/powerpoint/2010/main" val="3534066541"/>
              </p:ext>
            </p:extLst>
          </p:nvPr>
        </p:nvGraphicFramePr>
        <p:xfrm>
          <a:off x="1023457" y="1594807"/>
          <a:ext cx="10330343" cy="5242560"/>
        </p:xfrm>
        <a:graphic>
          <a:graphicData uri="http://schemas.openxmlformats.org/drawingml/2006/table">
            <a:tbl>
              <a:tblPr firstRow="1" bandRow="1">
                <a:tableStyleId>{5940675A-B579-460E-94D1-54222C63F5DA}</a:tableStyleId>
              </a:tblPr>
              <a:tblGrid>
                <a:gridCol w="3452445">
                  <a:extLst>
                    <a:ext uri="{9D8B030D-6E8A-4147-A177-3AD203B41FA5}">
                      <a16:colId xmlns:a16="http://schemas.microsoft.com/office/drawing/2014/main" val="4234485792"/>
                    </a:ext>
                  </a:extLst>
                </a:gridCol>
                <a:gridCol w="2965133">
                  <a:extLst>
                    <a:ext uri="{9D8B030D-6E8A-4147-A177-3AD203B41FA5}">
                      <a16:colId xmlns:a16="http://schemas.microsoft.com/office/drawing/2014/main" val="2897369687"/>
                    </a:ext>
                  </a:extLst>
                </a:gridCol>
                <a:gridCol w="3912765">
                  <a:extLst>
                    <a:ext uri="{9D8B030D-6E8A-4147-A177-3AD203B41FA5}">
                      <a16:colId xmlns:a16="http://schemas.microsoft.com/office/drawing/2014/main" val="3787278705"/>
                    </a:ext>
                  </a:extLst>
                </a:gridCol>
              </a:tblGrid>
              <a:tr h="618530">
                <a:tc>
                  <a:txBody>
                    <a:bodyPr/>
                    <a:lstStyle/>
                    <a:p>
                      <a:r>
                        <a:rPr lang="fr-FR" dirty="0">
                          <a:latin typeface="Garamond" panose="02020404030301010803" pitchFamily="18" charset="0"/>
                        </a:rPr>
                        <a:t>Démarches agent victime d’une maladie professionnelle</a:t>
                      </a:r>
                    </a:p>
                  </a:txBody>
                  <a:tcPr/>
                </a:tc>
                <a:tc>
                  <a:txBody>
                    <a:bodyPr/>
                    <a:lstStyle/>
                    <a:p>
                      <a:r>
                        <a:rPr lang="fr-FR" dirty="0">
                          <a:latin typeface="Garamond" panose="02020404030301010803" pitchFamily="18" charset="0"/>
                        </a:rPr>
                        <a:t>Démarches collectivité</a:t>
                      </a:r>
                    </a:p>
                  </a:txBody>
                  <a:tcPr/>
                </a:tc>
                <a:tc>
                  <a:txBody>
                    <a:bodyPr/>
                    <a:lstStyle/>
                    <a:p>
                      <a:r>
                        <a:rPr lang="fr-FR" dirty="0">
                          <a:latin typeface="Garamond" panose="02020404030301010803" pitchFamily="18" charset="0"/>
                        </a:rPr>
                        <a:t>Démarches CPAM</a:t>
                      </a:r>
                    </a:p>
                  </a:txBody>
                  <a:tcPr/>
                </a:tc>
                <a:extLst>
                  <a:ext uri="{0D108BD9-81ED-4DB2-BD59-A6C34878D82A}">
                    <a16:rowId xmlns:a16="http://schemas.microsoft.com/office/drawing/2014/main" val="1098361267"/>
                  </a:ext>
                </a:extLst>
              </a:tr>
              <a:tr h="4447522">
                <a:tc>
                  <a:txBody>
                    <a:bodyPr/>
                    <a:lstStyle/>
                    <a:p>
                      <a:r>
                        <a:rPr lang="fr-FR" dirty="0">
                          <a:latin typeface="Garamond" panose="02020404030301010803" pitchFamily="18" charset="0"/>
                        </a:rPr>
                        <a:t>-L’agent d</a:t>
                      </a:r>
                      <a:r>
                        <a:rPr lang="fr-FR" sz="1600" dirty="0">
                          <a:latin typeface="Garamond" panose="02020404030301010803" pitchFamily="18" charset="0"/>
                        </a:rPr>
                        <a:t>épose une demande de prise en charge auprès de la CPAM et transmet sa </a:t>
                      </a:r>
                      <a:r>
                        <a:rPr lang="fr-FR" sz="1600" dirty="0">
                          <a:latin typeface="Garamond" panose="02020404030301010803" pitchFamily="18" charset="0"/>
                          <a:hlinkClick r:id="rId4"/>
                        </a:rPr>
                        <a:t>déclaration de MP </a:t>
                      </a:r>
                      <a:r>
                        <a:rPr lang="fr-FR" sz="1600" dirty="0">
                          <a:latin typeface="Garamond" panose="02020404030301010803" pitchFamily="18" charset="0"/>
                        </a:rPr>
                        <a:t>accompagnée de :</a:t>
                      </a:r>
                    </a:p>
                    <a:p>
                      <a:r>
                        <a:rPr lang="fr-FR" sz="1600" dirty="0">
                          <a:latin typeface="Garamond" panose="02020404030301010803" pitchFamily="18" charset="0"/>
                        </a:rPr>
                        <a:t>-Certificat médical de maladie professionnelle établi par le médecin traitant </a:t>
                      </a:r>
                    </a:p>
                    <a:p>
                      <a:r>
                        <a:rPr lang="fr-FR" sz="1600" dirty="0">
                          <a:latin typeface="Garamond" panose="02020404030301010803" pitchFamily="18" charset="0"/>
                        </a:rPr>
                        <a:t>-Certificat d’arrêt de travail le cas échéant</a:t>
                      </a:r>
                    </a:p>
                    <a:p>
                      <a:r>
                        <a:rPr lang="fr-FR" sz="1600" dirty="0">
                          <a:latin typeface="Garamond" panose="02020404030301010803" pitchFamily="18" charset="0"/>
                        </a:rPr>
                        <a:t>- L’agent complète le questionnaire et renvoi à la CPAM sous 30 jours maxi</a:t>
                      </a:r>
                    </a:p>
                    <a:p>
                      <a:endParaRPr lang="fr-FR" dirty="0">
                        <a:latin typeface="Garamond" panose="02020404030301010803" pitchFamily="18" charset="0"/>
                      </a:endParaRPr>
                    </a:p>
                    <a:p>
                      <a:pPr algn="just"/>
                      <a:r>
                        <a:rPr lang="fr-FR" sz="1200" dirty="0">
                          <a:latin typeface="Garamond" panose="02020404030301010803" pitchFamily="18" charset="0"/>
                        </a:rPr>
                        <a:t>Attention l’agent à </a:t>
                      </a:r>
                      <a:r>
                        <a:rPr lang="fr-FR" sz="1200" kern="1200" dirty="0">
                          <a:solidFill>
                            <a:schemeClr val="tx1"/>
                          </a:solidFill>
                          <a:latin typeface="Garamond" panose="02020404030301010803" pitchFamily="18" charset="0"/>
                          <a:ea typeface="+mn-ea"/>
                          <a:cs typeface="+mn-cs"/>
                        </a:rPr>
                        <a:t>2 ans pour envoyer sa déclaration de maladie professionnelle à compter de la date du certificat médical initial l’informant du lien possible entre sa maladie et son activité professionnelle (ou de la date de cessation d’activité due à la maladie si elle est postérieure).</a:t>
                      </a:r>
                    </a:p>
                  </a:txBody>
                  <a:tcPr/>
                </a:tc>
                <a:tc>
                  <a:txBody>
                    <a:bodyPr/>
                    <a:lstStyle/>
                    <a:p>
                      <a:r>
                        <a:rPr lang="fr-FR" sz="1600" dirty="0">
                          <a:latin typeface="Garamond" panose="02020404030301010803" pitchFamily="18" charset="0"/>
                        </a:rPr>
                        <a:t>-La collectivité complète le questionnaire sur les conditions de travail, transmis par la CPAM</a:t>
                      </a:r>
                    </a:p>
                    <a:p>
                      <a:r>
                        <a:rPr lang="fr-FR" sz="1600" dirty="0">
                          <a:latin typeface="Garamond" panose="02020404030301010803" pitchFamily="18" charset="0"/>
                        </a:rPr>
                        <a:t>-La collectivité reçoit un double de la déclaration</a:t>
                      </a:r>
                    </a:p>
                    <a:p>
                      <a:r>
                        <a:rPr lang="fr-FR" sz="1600" dirty="0">
                          <a:latin typeface="Garamond" panose="02020404030301010803" pitchFamily="18" charset="0"/>
                        </a:rPr>
                        <a:t>-La collectivité établit une attestation de salaire pour le calcul des IJ</a:t>
                      </a:r>
                    </a:p>
                    <a:p>
                      <a:r>
                        <a:rPr lang="fr-FR" sz="1600" dirty="0">
                          <a:latin typeface="Garamond" panose="02020404030301010803" pitchFamily="18" charset="0"/>
                        </a:rPr>
                        <a:t>-La collectivité peut consulter le dossier et apporter des observations (pendant 10 jours)</a:t>
                      </a:r>
                    </a:p>
                  </a:txBody>
                  <a:tcPr/>
                </a:tc>
                <a:tc>
                  <a:txBody>
                    <a:bodyPr/>
                    <a:lstStyle/>
                    <a:p>
                      <a:r>
                        <a:rPr lang="fr-FR" sz="1600" dirty="0">
                          <a:latin typeface="Garamond" panose="02020404030301010803" pitchFamily="18" charset="0"/>
                        </a:rPr>
                        <a:t>La CPAM a 120 jours pour se prononcer sur le caractère professionnel ou non de la maladie</a:t>
                      </a:r>
                    </a:p>
                    <a:p>
                      <a:r>
                        <a:rPr lang="fr-FR" sz="1600" dirty="0">
                          <a:latin typeface="Garamond" panose="02020404030301010803" pitchFamily="18" charset="0"/>
                        </a:rPr>
                        <a:t>-Envoie à l’agent et à l’employeur un questionnaire à compléter sur les conditions de travail</a:t>
                      </a:r>
                    </a:p>
                    <a:p>
                      <a:r>
                        <a:rPr lang="fr-FR" sz="1600" dirty="0">
                          <a:latin typeface="Garamond" panose="02020404030301010803" pitchFamily="18" charset="0"/>
                        </a:rPr>
                        <a:t>-Peut en complément interroger le médecin du travail, procéder à des auditions, de observations de poste,… (démarches réalisées dans un délai de 100 jours maxi)</a:t>
                      </a:r>
                    </a:p>
                    <a:p>
                      <a:r>
                        <a:rPr lang="fr-FR" sz="1600" dirty="0">
                          <a:latin typeface="Garamond" panose="02020404030301010803" pitchFamily="18" charset="0"/>
                        </a:rPr>
                        <a:t>-à l’issue La CPAM met le dossier à disposition de l’agent et l’employeur (phase contradictoire)</a:t>
                      </a:r>
                    </a:p>
                    <a:p>
                      <a:r>
                        <a:rPr lang="fr-FR" sz="1600" dirty="0">
                          <a:latin typeface="Garamond" panose="02020404030301010803" pitchFamily="18" charset="0"/>
                        </a:rPr>
                        <a:t>-La CPAM rend une décision dans un délai maximum de 4 mois.</a:t>
                      </a:r>
                    </a:p>
                    <a:p>
                      <a:r>
                        <a:rPr lang="fr-FR" sz="1400" dirty="0">
                          <a:latin typeface="Garamond" panose="02020404030301010803" pitchFamily="18" charset="0"/>
                        </a:rPr>
                        <a:t>Si recours au Comité Régional de reconnaissance des maladies professionnelles, une nouvelle instruction de 120 jours est entamée</a:t>
                      </a:r>
                    </a:p>
                    <a:p>
                      <a:r>
                        <a:rPr lang="fr-FR" sz="1400" dirty="0">
                          <a:latin typeface="Garamond" panose="02020404030301010803" pitchFamily="18" charset="0"/>
                        </a:rPr>
                        <a:t>La CPAM transmet la décision à l’agent et à la collectivité</a:t>
                      </a:r>
                    </a:p>
                    <a:p>
                      <a:endParaRPr lang="fr-FR" dirty="0">
                        <a:latin typeface="Garamond" panose="02020404030301010803" pitchFamily="18" charset="0"/>
                      </a:endParaRPr>
                    </a:p>
                  </a:txBody>
                  <a:tcPr/>
                </a:tc>
                <a:extLst>
                  <a:ext uri="{0D108BD9-81ED-4DB2-BD59-A6C34878D82A}">
                    <a16:rowId xmlns:a16="http://schemas.microsoft.com/office/drawing/2014/main" val="117934913"/>
                  </a:ext>
                </a:extLst>
              </a:tr>
            </a:tbl>
          </a:graphicData>
        </a:graphic>
      </p:graphicFrame>
      <p:sp>
        <p:nvSpPr>
          <p:cNvPr id="6" name="Ellipse 5"/>
          <p:cNvSpPr/>
          <p:nvPr/>
        </p:nvSpPr>
        <p:spPr>
          <a:xfrm>
            <a:off x="9140687" y="445569"/>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5" action="ppaction://hlinksldjump"/>
              </a:rPr>
              <a:t>Définition Maladie Professionnelle</a:t>
            </a:r>
            <a:endParaRPr lang="fr-FR" dirty="0">
              <a:latin typeface="Garamond" panose="02020404030301010803" pitchFamily="18" charset="0"/>
            </a:endParaRPr>
          </a:p>
        </p:txBody>
      </p:sp>
    </p:spTree>
    <p:extLst>
      <p:ext uri="{BB962C8B-B14F-4D97-AF65-F5344CB8AC3E}">
        <p14:creationId xmlns:p14="http://schemas.microsoft.com/office/powerpoint/2010/main" val="21138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nscriptions aux concours et examens">
            <a:extLst>
              <a:ext uri="{FF2B5EF4-FFF2-40B4-BE49-F238E27FC236}">
                <a16:creationId xmlns:a16="http://schemas.microsoft.com/office/drawing/2014/main" id="{1AE538E8-858B-AD74-6BDA-D065C86AD0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470" y="132196"/>
            <a:ext cx="2536823" cy="12092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Espace réservé du contenu 5">
            <a:extLst>
              <a:ext uri="{FF2B5EF4-FFF2-40B4-BE49-F238E27FC236}">
                <a16:creationId xmlns:a16="http://schemas.microsoft.com/office/drawing/2014/main" id="{4A3C7C93-9229-7B3C-DD1E-55223FE60B5A}"/>
              </a:ext>
            </a:extLst>
          </p:cNvPr>
          <p:cNvGraphicFramePr>
            <a:graphicFrameLocks noGrp="1"/>
          </p:cNvGraphicFramePr>
          <p:nvPr>
            <p:ph idx="1"/>
            <p:extLst>
              <p:ext uri="{D42A27DB-BD31-4B8C-83A1-F6EECF244321}">
                <p14:modId xmlns:p14="http://schemas.microsoft.com/office/powerpoint/2010/main" val="2229896448"/>
              </p:ext>
            </p:extLst>
          </p:nvPr>
        </p:nvGraphicFramePr>
        <p:xfrm>
          <a:off x="1090127" y="2112120"/>
          <a:ext cx="8252656" cy="2678216"/>
        </p:xfrm>
        <a:graphic>
          <a:graphicData uri="http://schemas.openxmlformats.org/drawingml/2006/table">
            <a:tbl>
              <a:tblPr firstRow="1" bandRow="1">
                <a:tableStyleId>{5C22544A-7EE6-4342-B048-85BDC9FD1C3A}</a:tableStyleId>
              </a:tblPr>
              <a:tblGrid>
                <a:gridCol w="4647080">
                  <a:extLst>
                    <a:ext uri="{9D8B030D-6E8A-4147-A177-3AD203B41FA5}">
                      <a16:colId xmlns:a16="http://schemas.microsoft.com/office/drawing/2014/main" val="3473707015"/>
                    </a:ext>
                  </a:extLst>
                </a:gridCol>
                <a:gridCol w="3605576">
                  <a:extLst>
                    <a:ext uri="{9D8B030D-6E8A-4147-A177-3AD203B41FA5}">
                      <a16:colId xmlns:a16="http://schemas.microsoft.com/office/drawing/2014/main" val="944745415"/>
                    </a:ext>
                  </a:extLst>
                </a:gridCol>
              </a:tblGrid>
              <a:tr h="724386">
                <a:tc gridSpan="2">
                  <a:txBody>
                    <a:bodyPr/>
                    <a:lstStyle/>
                    <a:p>
                      <a:r>
                        <a:rPr lang="fr-FR" dirty="0">
                          <a:latin typeface="Garamond" panose="02020404030301010803" pitchFamily="18" charset="0"/>
                        </a:rPr>
                        <a:t>Indemnisation pendant le CITIS (Congé d’Invalidité Temporaire Imputable au Service) au titre d’un accident de service, de trajet ou maladie professionnelle</a:t>
                      </a:r>
                    </a:p>
                  </a:txBody>
                  <a:tcPr/>
                </a:tc>
                <a:tc hMerge="1">
                  <a:txBody>
                    <a:bodyPr/>
                    <a:lstStyle/>
                    <a:p>
                      <a:endParaRPr lang="fr-FR"/>
                    </a:p>
                  </a:txBody>
                  <a:tcPr/>
                </a:tc>
                <a:extLst>
                  <a:ext uri="{0D108BD9-81ED-4DB2-BD59-A6C34878D82A}">
                    <a16:rowId xmlns:a16="http://schemas.microsoft.com/office/drawing/2014/main" val="2170774580"/>
                  </a:ext>
                </a:extLst>
              </a:tr>
              <a:tr h="765110">
                <a:tc>
                  <a:txBody>
                    <a:bodyPr/>
                    <a:lstStyle/>
                    <a:p>
                      <a:r>
                        <a:rPr lang="fr-FR" dirty="0">
                          <a:latin typeface="Garamond" panose="02020404030301010803" pitchFamily="18" charset="0"/>
                        </a:rPr>
                        <a:t>Durée de l’obligation d’indemnisation collectivité</a:t>
                      </a:r>
                    </a:p>
                  </a:txBody>
                  <a:tcPr/>
                </a:tc>
                <a:tc>
                  <a:txBody>
                    <a:bodyPr/>
                    <a:lstStyle/>
                    <a:p>
                      <a:pPr algn="ctr"/>
                      <a:r>
                        <a:rPr lang="fr-FR" dirty="0">
                          <a:latin typeface="Garamond" panose="02020404030301010803" pitchFamily="18" charset="0"/>
                        </a:rPr>
                        <a:t>Montant en % du traitement</a:t>
                      </a:r>
                    </a:p>
                  </a:txBody>
                  <a:tcPr/>
                </a:tc>
                <a:extLst>
                  <a:ext uri="{0D108BD9-81ED-4DB2-BD59-A6C34878D82A}">
                    <a16:rowId xmlns:a16="http://schemas.microsoft.com/office/drawing/2014/main" val="120304951"/>
                  </a:ext>
                </a:extLst>
              </a:tr>
              <a:tr h="921409">
                <a:tc>
                  <a:txBody>
                    <a:bodyPr/>
                    <a:lstStyle/>
                    <a:p>
                      <a:endParaRPr lang="fr-FR" dirty="0">
                        <a:latin typeface="Garamond" panose="02020404030301010803" pitchFamily="18" charset="0"/>
                      </a:endParaRPr>
                    </a:p>
                    <a:p>
                      <a:r>
                        <a:rPr lang="fr-FR" dirty="0">
                          <a:latin typeface="Garamond" panose="02020404030301010803" pitchFamily="18" charset="0"/>
                        </a:rPr>
                        <a:t>Pendant toute la période d’incapacité de travail jusqu’à la guérison complète, la consolidation de la blessure ou le décès</a:t>
                      </a:r>
                    </a:p>
                  </a:txBody>
                  <a:tcPr/>
                </a:tc>
                <a:tc>
                  <a:txBody>
                    <a:bodyPr/>
                    <a:lstStyle/>
                    <a:p>
                      <a:endParaRPr lang="fr-FR" dirty="0">
                        <a:latin typeface="Garamond" panose="02020404030301010803" pitchFamily="18" charset="0"/>
                      </a:endParaRPr>
                    </a:p>
                    <a:p>
                      <a:pPr algn="ctr"/>
                      <a:r>
                        <a:rPr lang="fr-FR" dirty="0">
                          <a:latin typeface="Garamond" panose="02020404030301010803" pitchFamily="18" charset="0"/>
                        </a:rPr>
                        <a:t>100%</a:t>
                      </a:r>
                      <a:r>
                        <a:rPr lang="fr-FR" baseline="0" dirty="0">
                          <a:latin typeface="Garamond" panose="02020404030301010803" pitchFamily="18" charset="0"/>
                        </a:rPr>
                        <a:t> + frais médicaux</a:t>
                      </a:r>
                      <a:endParaRPr lang="fr-FR" dirty="0">
                        <a:latin typeface="Garamond" panose="02020404030301010803" pitchFamily="18" charset="0"/>
                      </a:endParaRPr>
                    </a:p>
                    <a:p>
                      <a:endParaRPr lang="fr-FR" dirty="0">
                        <a:latin typeface="Garamond" panose="02020404030301010803" pitchFamily="18" charset="0"/>
                      </a:endParaRPr>
                    </a:p>
                  </a:txBody>
                  <a:tcPr/>
                </a:tc>
                <a:extLst>
                  <a:ext uri="{0D108BD9-81ED-4DB2-BD59-A6C34878D82A}">
                    <a16:rowId xmlns:a16="http://schemas.microsoft.com/office/drawing/2014/main" val="408902573"/>
                  </a:ext>
                </a:extLst>
              </a:tr>
            </a:tbl>
          </a:graphicData>
        </a:graphic>
      </p:graphicFrame>
      <p:sp>
        <p:nvSpPr>
          <p:cNvPr id="7" name="Flèche : courbe vers la gauche 6">
            <a:extLst>
              <a:ext uri="{FF2B5EF4-FFF2-40B4-BE49-F238E27FC236}">
                <a16:creationId xmlns:a16="http://schemas.microsoft.com/office/drawing/2014/main" id="{3D5EE7A7-0FA4-3605-B01A-409C5BDF3B7A}"/>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8" name="Titre 1">
            <a:extLst>
              <a:ext uri="{FF2B5EF4-FFF2-40B4-BE49-F238E27FC236}">
                <a16:creationId xmlns:a16="http://schemas.microsoft.com/office/drawing/2014/main" id="{DBB4E64D-12FD-480E-B4BB-5425F075BFEB}"/>
              </a:ext>
            </a:extLst>
          </p:cNvPr>
          <p:cNvSpPr txBox="1">
            <a:spLocks noGrp="1"/>
          </p:cNvSpPr>
          <p:nvPr>
            <p:ph type="title"/>
          </p:nvPr>
        </p:nvSpPr>
        <p:spPr>
          <a:xfrm>
            <a:off x="2793127" y="446773"/>
            <a:ext cx="9165265" cy="894666"/>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fr-FR" sz="2400" dirty="0">
                <a:latin typeface="Garamond" panose="02020404030301010803" pitchFamily="18" charset="0"/>
              </a:rPr>
              <a:t>- Votre agent est </a:t>
            </a:r>
            <a:r>
              <a:rPr lang="fr-FR" sz="2400" b="1" u="sng" dirty="0">
                <a:latin typeface="Garamond" panose="02020404030301010803" pitchFamily="18" charset="0"/>
              </a:rPr>
              <a:t>Titulaire,</a:t>
            </a:r>
            <a:br>
              <a:rPr lang="fr-FR" sz="2400" dirty="0">
                <a:latin typeface="Garamond" panose="02020404030301010803" pitchFamily="18" charset="0"/>
              </a:rPr>
            </a:br>
            <a:r>
              <a:rPr lang="fr-FR" sz="2400" dirty="0">
                <a:latin typeface="Garamond" panose="02020404030301010803" pitchFamily="18" charset="0"/>
              </a:rPr>
              <a:t>- Son régime de retraite est la </a:t>
            </a:r>
            <a:r>
              <a:rPr lang="fr-FR" sz="2400" b="1" u="sng" dirty="0">
                <a:latin typeface="Garamond" panose="02020404030301010803" pitchFamily="18" charset="0"/>
              </a:rPr>
              <a:t>CNRACL.</a:t>
            </a:r>
            <a:endParaRPr lang="fr-FR" sz="2400" u="sng" dirty="0">
              <a:latin typeface="Garamond" panose="02020404030301010803" pitchFamily="18" charset="0"/>
            </a:endParaRPr>
          </a:p>
        </p:txBody>
      </p:sp>
    </p:spTree>
    <p:extLst>
      <p:ext uri="{BB962C8B-B14F-4D97-AF65-F5344CB8AC3E}">
        <p14:creationId xmlns:p14="http://schemas.microsoft.com/office/powerpoint/2010/main" val="1423402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9173" y="2408721"/>
            <a:ext cx="10515600" cy="3037923"/>
          </a:xfrm>
        </p:spPr>
        <p:txBody>
          <a:bodyPr>
            <a:normAutofit/>
          </a:bodyPr>
          <a:lstStyle/>
          <a:p>
            <a:pPr marL="0" indent="0">
              <a:buNone/>
            </a:pPr>
            <a:r>
              <a:rPr lang="fr-FR" sz="2400" b="1" dirty="0">
                <a:latin typeface="Garamond" panose="02020404030301010803" pitchFamily="18" charset="0"/>
              </a:rPr>
              <a:t>Définition d’un accident de service </a:t>
            </a:r>
            <a:r>
              <a:rPr lang="fr-FR" sz="2400" dirty="0">
                <a:latin typeface="Garamond" panose="02020404030301010803" pitchFamily="18" charset="0"/>
              </a:rPr>
              <a:t>(Art  L822-18 du code général de la fonction publique)</a:t>
            </a:r>
          </a:p>
          <a:p>
            <a:pPr marL="0" indent="0">
              <a:buNone/>
            </a:pPr>
            <a:r>
              <a:rPr lang="fr-FR" sz="2400" dirty="0">
                <a:latin typeface="Garamond" panose="02020404030301010803" pitchFamily="18" charset="0"/>
              </a:rPr>
              <a:t>« Est présumé imputable au service tout accident survenu à un fonctionnaire, quelle qu'en soit la cause, dans le temps et le lieu du service, dans l'exercice ou à l'occasion de l'exercice par le fonctionnaire de ses fonctions ou d'une activité qui en constitue le prolongement normal, en l'absence de faute personnelle ou de toute autre circonstance particulière détachant l'accident du service. »</a:t>
            </a:r>
          </a:p>
        </p:txBody>
      </p:sp>
      <p:sp>
        <p:nvSpPr>
          <p:cNvPr id="4"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1158875"/>
          </a:xfrm>
          <a:solidFill>
            <a:srgbClr val="CC66FF"/>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2" name="ZoneTexte 1">
            <a:extLst>
              <a:ext uri="{FF2B5EF4-FFF2-40B4-BE49-F238E27FC236}">
                <a16:creationId xmlns:a16="http://schemas.microsoft.com/office/drawing/2014/main" id="{E7F1421B-E3BC-909C-CFD3-303DBEC171A3}"/>
              </a:ext>
            </a:extLst>
          </p:cNvPr>
          <p:cNvSpPr txBox="1"/>
          <p:nvPr/>
        </p:nvSpPr>
        <p:spPr>
          <a:xfrm>
            <a:off x="3722914" y="1861816"/>
            <a:ext cx="4320074" cy="461665"/>
          </a:xfrm>
          <a:prstGeom prst="rect">
            <a:avLst/>
          </a:prstGeom>
          <a:noFill/>
        </p:spPr>
        <p:txBody>
          <a:bodyPr wrap="square" rtlCol="0">
            <a:spAutoFit/>
          </a:bodyPr>
          <a:lstStyle/>
          <a:p>
            <a:r>
              <a:rPr lang="fr-FR" sz="2400" b="1" dirty="0">
                <a:solidFill>
                  <a:srgbClr val="CC00FF"/>
                </a:solidFill>
                <a:latin typeface="Garamond" panose="02020404030301010803" pitchFamily="18" charset="0"/>
              </a:rPr>
              <a:t>Présomption d’imputabilité</a:t>
            </a:r>
          </a:p>
        </p:txBody>
      </p:sp>
    </p:spTree>
    <p:extLst>
      <p:ext uri="{BB962C8B-B14F-4D97-AF65-F5344CB8AC3E}">
        <p14:creationId xmlns:p14="http://schemas.microsoft.com/office/powerpoint/2010/main" val="3601552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4860F-ABDE-405F-9A71-FBB122B802A1}"/>
              </a:ext>
            </a:extLst>
          </p:cNvPr>
          <p:cNvSpPr>
            <a:spLocks noGrp="1"/>
          </p:cNvSpPr>
          <p:nvPr>
            <p:ph type="title"/>
          </p:nvPr>
        </p:nvSpPr>
        <p:spPr>
          <a:xfrm>
            <a:off x="3115340" y="365125"/>
            <a:ext cx="8238460" cy="1158875"/>
          </a:xfrm>
          <a:solidFill>
            <a:srgbClr val="CC66FF"/>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12"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2" action="ppaction://hlinksldjump"/>
              </a:rPr>
              <a:t>Retour</a:t>
            </a:r>
            <a:endParaRPr lang="fr-FR" dirty="0">
              <a:solidFill>
                <a:schemeClr val="tx1"/>
              </a:solidFill>
              <a:latin typeface="Garamond" panose="02020404030301010803" pitchFamily="18" charset="0"/>
            </a:endParaRPr>
          </a:p>
        </p:txBody>
      </p:sp>
      <p:pic>
        <p:nvPicPr>
          <p:cNvPr id="9"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2">
            <a:extLst>
              <a:ext uri="{FF2B5EF4-FFF2-40B4-BE49-F238E27FC236}">
                <a16:creationId xmlns:a16="http://schemas.microsoft.com/office/drawing/2014/main" id="{9CB0F575-2426-868F-D969-CBAE2DA94691}"/>
              </a:ext>
            </a:extLst>
          </p:cNvPr>
          <p:cNvSpPr txBox="1">
            <a:spLocks/>
          </p:cNvSpPr>
          <p:nvPr/>
        </p:nvSpPr>
        <p:spPr>
          <a:xfrm>
            <a:off x="1216404" y="2639244"/>
            <a:ext cx="9560653" cy="3059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dirty="0">
                <a:latin typeface="Garamond" panose="02020404030301010803" pitchFamily="18" charset="0"/>
                <a:ea typeface="Calibri" panose="020F0502020204030204" pitchFamily="34" charset="0"/>
              </a:rPr>
              <a:t>Après réception de la déclaration écrite de l’agent accompagnée d’un certificat médical constatant les lésions, la pathologie,</a:t>
            </a:r>
          </a:p>
          <a:p>
            <a:pPr marL="0" indent="0">
              <a:buNone/>
            </a:pPr>
            <a:r>
              <a:rPr lang="fr-FR" sz="1800" u="sng" dirty="0">
                <a:solidFill>
                  <a:srgbClr val="000000"/>
                </a:solidFill>
                <a:latin typeface="Garamond" panose="02020404030301010803" pitchFamily="18" charset="0"/>
                <a:ea typeface="Calibri" panose="020F0502020204030204" pitchFamily="34" charset="0"/>
              </a:rPr>
              <a:t>Comment faire? </a:t>
            </a: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Vérifier</a:t>
            </a:r>
            <a:r>
              <a:rPr lang="fr-FR" sz="1800" dirty="0">
                <a:solidFill>
                  <a:srgbClr val="000000"/>
                </a:solidFill>
                <a:latin typeface="Garamond" panose="02020404030301010803" pitchFamily="18" charset="0"/>
                <a:ea typeface="Calibri" panose="020F0502020204030204" pitchFamily="34" charset="0"/>
              </a:rPr>
              <a:t> si les délais de transmission de déclaration sont respectés par l’agent </a:t>
            </a: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Solliciter</a:t>
            </a:r>
            <a:r>
              <a:rPr lang="fr-FR" sz="1800" dirty="0">
                <a:solidFill>
                  <a:srgbClr val="000000"/>
                </a:solidFill>
                <a:latin typeface="Garamond" panose="02020404030301010803" pitchFamily="18" charset="0"/>
                <a:ea typeface="Calibri" panose="020F0502020204030204" pitchFamily="34" charset="0"/>
              </a:rPr>
              <a:t> le responsable hiérarchique, l’assistant de prévention, pour recenser l’ensemble des informations nécessaires afin de vérifier l’imputabilité au service (circonstances, témoignages, conditions de travail, matériel utilisé)</a:t>
            </a:r>
            <a:endParaRPr lang="fr-FR" sz="1800" dirty="0">
              <a:latin typeface="Garamond" panose="02020404030301010803" pitchFamily="18"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a:t>
            </a:r>
            <a:r>
              <a:rPr lang="fr-FR" sz="1800" b="1" dirty="0">
                <a:solidFill>
                  <a:srgbClr val="000000"/>
                </a:solidFill>
                <a:latin typeface="Garamond" panose="02020404030301010803" pitchFamily="18" charset="0"/>
                <a:ea typeface="Calibri" panose="020F0502020204030204" pitchFamily="34" charset="0"/>
              </a:rPr>
              <a:t>Etablir</a:t>
            </a:r>
            <a:r>
              <a:rPr lang="fr-FR" sz="1800" dirty="0">
                <a:solidFill>
                  <a:srgbClr val="000000"/>
                </a:solidFill>
                <a:latin typeface="Garamond" panose="02020404030301010803" pitchFamily="18" charset="0"/>
                <a:ea typeface="Calibri" panose="020F0502020204030204" pitchFamily="34" charset="0"/>
              </a:rPr>
              <a:t> l’enquête administrative (</a:t>
            </a:r>
            <a:r>
              <a:rPr lang="fr-FR" sz="1800" dirty="0">
                <a:solidFill>
                  <a:srgbClr val="000000"/>
                </a:solidFill>
                <a:latin typeface="Garamond" panose="02020404030301010803" pitchFamily="18" charset="0"/>
                <a:ea typeface="Calibri" panose="020F0502020204030204" pitchFamily="34" charset="0"/>
                <a:hlinkClick r:id="rId4"/>
              </a:rPr>
              <a:t>Annexe 12 de la base documentaire</a:t>
            </a:r>
            <a:r>
              <a:rPr lang="fr-FR" sz="1800" dirty="0">
                <a:solidFill>
                  <a:srgbClr val="000000"/>
                </a:solidFill>
                <a:latin typeface="Garamond" panose="02020404030301010803" pitchFamily="18" charset="0"/>
                <a:ea typeface="Calibri" panose="020F0502020204030204" pitchFamily="34" charset="0"/>
              </a:rPr>
              <a:t>)</a:t>
            </a:r>
            <a:endParaRPr lang="fr-FR" sz="1800" dirty="0">
              <a:latin typeface="Garamond" panose="02020404030301010803" pitchFamily="18" charset="0"/>
              <a:ea typeface="Calibri" panose="020F0502020204030204" pitchFamily="34" charset="0"/>
            </a:endParaRPr>
          </a:p>
          <a:p>
            <a:endParaRPr lang="fr-FR" dirty="0">
              <a:latin typeface="Garamond" panose="02020404030301010803" pitchFamily="18" charset="0"/>
            </a:endParaRPr>
          </a:p>
        </p:txBody>
      </p:sp>
      <p:sp>
        <p:nvSpPr>
          <p:cNvPr id="5" name="ZoneTexte 4">
            <a:extLst>
              <a:ext uri="{FF2B5EF4-FFF2-40B4-BE49-F238E27FC236}">
                <a16:creationId xmlns:a16="http://schemas.microsoft.com/office/drawing/2014/main" id="{3D163309-C680-AB34-7930-7A4D34EE1FE0}"/>
              </a:ext>
            </a:extLst>
          </p:cNvPr>
          <p:cNvSpPr txBox="1"/>
          <p:nvPr/>
        </p:nvSpPr>
        <p:spPr>
          <a:xfrm>
            <a:off x="8230765" y="3137683"/>
            <a:ext cx="1666612" cy="923330"/>
          </a:xfrm>
          <a:prstGeom prst="rect">
            <a:avLst/>
          </a:prstGeom>
          <a:solidFill>
            <a:srgbClr val="FF0000"/>
          </a:solidFill>
        </p:spPr>
        <p:txBody>
          <a:bodyPr wrap="square" rtlCol="0">
            <a:spAutoFit/>
          </a:bodyPr>
          <a:lstStyle/>
          <a:p>
            <a:r>
              <a:rPr lang="fr-FR" b="1" dirty="0">
                <a:solidFill>
                  <a:schemeClr val="bg1"/>
                </a:solidFill>
                <a:latin typeface="Garamond" panose="02020404030301010803" pitchFamily="18" charset="0"/>
                <a:hlinkClick r:id="rId5" action="ppaction://hlinksldjump">
                  <a:extLst>
                    <a:ext uri="{A12FA001-AC4F-418D-AE19-62706E023703}">
                      <ahyp:hlinkClr xmlns:ahyp="http://schemas.microsoft.com/office/drawing/2018/hyperlinkcolor" val="tx"/>
                    </a:ext>
                  </a:extLst>
                </a:hlinkClick>
              </a:rPr>
              <a:t>Délais de déclaration et d’instruction</a:t>
            </a:r>
            <a:endParaRPr lang="fr-FR" b="1" dirty="0">
              <a:solidFill>
                <a:schemeClr val="bg1"/>
              </a:solidFill>
              <a:latin typeface="Garamond" panose="02020404030301010803" pitchFamily="18" charset="0"/>
            </a:endParaRPr>
          </a:p>
        </p:txBody>
      </p:sp>
      <p:sp>
        <p:nvSpPr>
          <p:cNvPr id="7" name="Flèche : droite 6">
            <a:extLst>
              <a:ext uri="{FF2B5EF4-FFF2-40B4-BE49-F238E27FC236}">
                <a16:creationId xmlns:a16="http://schemas.microsoft.com/office/drawing/2014/main" id="{4E6E60CA-FE1A-A094-949B-302237EF6186}"/>
              </a:ext>
            </a:extLst>
          </p:cNvPr>
          <p:cNvSpPr/>
          <p:nvPr/>
        </p:nvSpPr>
        <p:spPr>
          <a:xfrm>
            <a:off x="9524139" y="5482782"/>
            <a:ext cx="1925282" cy="1010093"/>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hlinkClick r:id="rId6" action="ppaction://hlinksldjump"/>
              </a:rPr>
              <a:t>Suite</a:t>
            </a:r>
            <a:endParaRPr lang="fr-FR" dirty="0">
              <a:ln w="0"/>
              <a:solidFill>
                <a:schemeClr val="tx1"/>
              </a:solidFill>
              <a:effectLst>
                <a:outerShdw blurRad="38100" dist="19050" dir="2700000" algn="tl" rotWithShape="0">
                  <a:schemeClr val="dk1">
                    <a:alpha val="40000"/>
                  </a:schemeClr>
                </a:outerShdw>
              </a:effectLst>
              <a:latin typeface="Garamond" panose="02020404030301010803" pitchFamily="18" charset="0"/>
            </a:endParaRPr>
          </a:p>
        </p:txBody>
      </p:sp>
      <p:sp>
        <p:nvSpPr>
          <p:cNvPr id="3" name="Ellipse 2"/>
          <p:cNvSpPr/>
          <p:nvPr/>
        </p:nvSpPr>
        <p:spPr>
          <a:xfrm>
            <a:off x="5706683" y="1677780"/>
            <a:ext cx="2504661" cy="807683"/>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Garamond" panose="02020404030301010803" pitchFamily="18" charset="0"/>
                <a:hlinkClick r:id="rId7" action="ppaction://hlinksldjump"/>
              </a:rPr>
              <a:t>Définition Accident de service</a:t>
            </a:r>
            <a:endParaRPr lang="fr-FR" dirty="0">
              <a:latin typeface="Garamond" panose="02020404030301010803" pitchFamily="18" charset="0"/>
            </a:endParaRPr>
          </a:p>
        </p:txBody>
      </p:sp>
      <p:sp>
        <p:nvSpPr>
          <p:cNvPr id="6" name="ZoneTexte 5">
            <a:extLst>
              <a:ext uri="{FF2B5EF4-FFF2-40B4-BE49-F238E27FC236}">
                <a16:creationId xmlns:a16="http://schemas.microsoft.com/office/drawing/2014/main" id="{1A7AFE1C-7AC0-CF9A-C263-6D1CC45D9205}"/>
              </a:ext>
            </a:extLst>
          </p:cNvPr>
          <p:cNvSpPr txBox="1"/>
          <p:nvPr/>
        </p:nvSpPr>
        <p:spPr>
          <a:xfrm>
            <a:off x="2982222" y="5664662"/>
            <a:ext cx="4562669" cy="646331"/>
          </a:xfrm>
          <a:prstGeom prst="rect">
            <a:avLst/>
          </a:prstGeom>
          <a:noFill/>
        </p:spPr>
        <p:txBody>
          <a:bodyPr wrap="square" rtlCol="0">
            <a:spAutoFit/>
          </a:bodyPr>
          <a:lstStyle/>
          <a:p>
            <a:r>
              <a:rPr lang="fr-FR" dirty="0">
                <a:latin typeface="Garamond" panose="02020404030301010803" pitchFamily="18" charset="0"/>
              </a:rPr>
              <a:t>Pour complément vous pouvez consulter le </a:t>
            </a:r>
            <a:r>
              <a:rPr lang="fr-FR" sz="1800" dirty="0">
                <a:solidFill>
                  <a:srgbClr val="000000"/>
                </a:solidFill>
                <a:latin typeface="Garamond" panose="02020404030301010803" pitchFamily="18" charset="0"/>
                <a:ea typeface="Calibri" panose="020F0502020204030204" pitchFamily="34" charset="0"/>
                <a:hlinkClick r:id="rId8"/>
              </a:rPr>
              <a:t>bulletin actualité statutaire CITIS</a:t>
            </a:r>
            <a:endParaRPr lang="fr-FR" dirty="0">
              <a:latin typeface="Garamond" panose="02020404030301010803" pitchFamily="18" charset="0"/>
            </a:endParaRPr>
          </a:p>
        </p:txBody>
      </p:sp>
    </p:spTree>
    <p:extLst>
      <p:ext uri="{BB962C8B-B14F-4D97-AF65-F5344CB8AC3E}">
        <p14:creationId xmlns:p14="http://schemas.microsoft.com/office/powerpoint/2010/main" val="4278622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CBBD1796-B1C4-08EB-3A9A-52E1AB8FF991}"/>
              </a:ext>
            </a:extLst>
          </p:cNvPr>
          <p:cNvSpPr>
            <a:spLocks noGrp="1"/>
          </p:cNvSpPr>
          <p:nvPr>
            <p:ph type="title"/>
          </p:nvPr>
        </p:nvSpPr>
        <p:spPr>
          <a:xfrm>
            <a:off x="2835478" y="343949"/>
            <a:ext cx="8518321" cy="1346739"/>
          </a:xfrm>
          <a:solidFill>
            <a:srgbClr val="CC66FF"/>
          </a:solidFill>
        </p:spPr>
        <p:txBody>
          <a:bodyPr>
            <a:normAutofit/>
          </a:bodyPr>
          <a:lstStyle/>
          <a:p>
            <a:pPr algn="ct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Il s’agit d’un accident de service</a:t>
            </a:r>
            <a:b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br>
            <a:r>
              <a:rPr lang="fr-FR" sz="2000" dirty="0">
                <a:ln w="0"/>
                <a:solidFill>
                  <a:schemeClr val="tx1"/>
                </a:solidFill>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pic>
        <p:nvPicPr>
          <p:cNvPr id="5" name="Picture 2" descr="Inscriptions aux concours et examens">
            <a:extLst>
              <a:ext uri="{FF2B5EF4-FFF2-40B4-BE49-F238E27FC236}">
                <a16:creationId xmlns:a16="http://schemas.microsoft.com/office/drawing/2014/main" id="{BE2B4C08-6912-F7DD-E27F-780D5C8CBB9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283" y="343949"/>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a:extLst>
              <a:ext uri="{FF2B5EF4-FFF2-40B4-BE49-F238E27FC236}">
                <a16:creationId xmlns:a16="http://schemas.microsoft.com/office/drawing/2014/main" id="{966188A4-AA4F-6E7F-B4A7-C79978ABA173}"/>
              </a:ext>
            </a:extLst>
          </p:cNvPr>
          <p:cNvSpPr txBox="1">
            <a:spLocks/>
          </p:cNvSpPr>
          <p:nvPr/>
        </p:nvSpPr>
        <p:spPr>
          <a:xfrm>
            <a:off x="1402700" y="1579425"/>
            <a:ext cx="3861734" cy="750138"/>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fr-FR" sz="2000" dirty="0">
                <a:latin typeface="Garamond" panose="02020404030301010803" pitchFamily="18" charset="0"/>
                <a:ea typeface="Calibri" panose="020F0502020204030204" pitchFamily="34" charset="0"/>
              </a:rPr>
            </a:br>
            <a:r>
              <a:rPr lang="fr-FR" sz="2800" b="1" dirty="0">
                <a:solidFill>
                  <a:srgbClr val="000000"/>
                </a:solidFill>
                <a:latin typeface="Garamond" panose="02020404030301010803" pitchFamily="18" charset="0"/>
                <a:ea typeface="Calibri" panose="020F0502020204030204" pitchFamily="34" charset="0"/>
              </a:rPr>
              <a:t>L’enquête administrative </a:t>
            </a:r>
            <a:endParaRPr lang="fr-FR" sz="2800" dirty="0">
              <a:latin typeface="Garamond" panose="02020404030301010803" pitchFamily="18" charset="0"/>
            </a:endParaRPr>
          </a:p>
        </p:txBody>
      </p:sp>
      <p:sp>
        <p:nvSpPr>
          <p:cNvPr id="7" name="Sous-titre 2">
            <a:extLst>
              <a:ext uri="{FF2B5EF4-FFF2-40B4-BE49-F238E27FC236}">
                <a16:creationId xmlns:a16="http://schemas.microsoft.com/office/drawing/2014/main" id="{5630B181-6208-2B4B-43CB-18680F2D0ECE}"/>
              </a:ext>
            </a:extLst>
          </p:cNvPr>
          <p:cNvSpPr txBox="1">
            <a:spLocks/>
          </p:cNvSpPr>
          <p:nvPr/>
        </p:nvSpPr>
        <p:spPr>
          <a:xfrm>
            <a:off x="967530" y="2288525"/>
            <a:ext cx="9700470" cy="18372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1800" u="sng" dirty="0">
                <a:solidFill>
                  <a:srgbClr val="000000"/>
                </a:solidFill>
                <a:latin typeface="Garamond" panose="02020404030301010803" pitchFamily="18" charset="0"/>
                <a:ea typeface="Calibri" panose="020F0502020204030204" pitchFamily="34" charset="0"/>
              </a:rPr>
              <a:t>Dans quel but?</a:t>
            </a:r>
            <a:endParaRPr lang="fr-FR" sz="1800" dirty="0">
              <a:latin typeface="Garamond" panose="02020404030301010803" pitchFamily="18"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-Vérifier l’imputabilité ou non au service</a:t>
            </a:r>
            <a:endParaRPr lang="fr-FR" sz="1800" dirty="0">
              <a:latin typeface="Garamond" panose="02020404030301010803" pitchFamily="18" charset="0"/>
              <a:ea typeface="Calibri" panose="020F0502020204030204" pitchFamily="34" charset="0"/>
            </a:endParaRPr>
          </a:p>
          <a:p>
            <a:pPr marL="0" indent="0">
              <a:buNone/>
            </a:pPr>
            <a:r>
              <a:rPr lang="fr-FR" sz="1800" dirty="0">
                <a:solidFill>
                  <a:srgbClr val="000000"/>
                </a:solidFill>
                <a:latin typeface="Garamond" panose="02020404030301010803" pitchFamily="18" charset="0"/>
                <a:ea typeface="Calibri" panose="020F0502020204030204" pitchFamily="34" charset="0"/>
              </a:rPr>
              <a:t>-Apporter les arguments de non imputabilité au service :</a:t>
            </a:r>
            <a:endParaRPr lang="fr-FR" sz="1800" dirty="0">
              <a:latin typeface="Garamond" panose="02020404030301010803" pitchFamily="18" charset="0"/>
              <a:ea typeface="Calibri" panose="020F0502020204030204" pitchFamily="34" charset="0"/>
            </a:endParaRPr>
          </a:p>
          <a:p>
            <a:pPr marL="449580"/>
            <a:r>
              <a:rPr lang="fr-FR" sz="1800" dirty="0">
                <a:solidFill>
                  <a:srgbClr val="000000"/>
                </a:solidFill>
                <a:latin typeface="Garamond" panose="02020404030301010803" pitchFamily="18" charset="0"/>
                <a:ea typeface="Calibri" panose="020F0502020204030204" pitchFamily="34" charset="0"/>
              </a:rPr>
              <a:t>Faute de l’agent détachable du service dans le cadre d’un accident de service</a:t>
            </a:r>
            <a:endParaRPr lang="fr-FR" sz="1800" dirty="0">
              <a:latin typeface="Garamond" panose="02020404030301010803" pitchFamily="18" charset="0"/>
              <a:ea typeface="Calibri" panose="020F0502020204030204" pitchFamily="34" charset="0"/>
            </a:endParaRPr>
          </a:p>
          <a:p>
            <a:pPr indent="0">
              <a:buNone/>
            </a:pPr>
            <a:endParaRPr lang="fr-FR" sz="1800" dirty="0">
              <a:latin typeface="Garamond" panose="02020404030301010803" pitchFamily="18" charset="0"/>
              <a:ea typeface="Calibri" panose="020F0502020204030204" pitchFamily="34" charset="0"/>
            </a:endParaRPr>
          </a:p>
          <a:p>
            <a:pPr marL="0" indent="0">
              <a:buNone/>
            </a:pPr>
            <a:endParaRPr lang="fr-FR" sz="1800" dirty="0">
              <a:latin typeface="Garamond" panose="02020404030301010803" pitchFamily="18" charset="0"/>
              <a:ea typeface="Calibri" panose="020F0502020204030204" pitchFamily="34" charset="0"/>
            </a:endParaRPr>
          </a:p>
          <a:p>
            <a:endParaRPr lang="fr-FR" dirty="0">
              <a:latin typeface="Garamond" panose="02020404030301010803" pitchFamily="18" charset="0"/>
            </a:endParaRPr>
          </a:p>
        </p:txBody>
      </p:sp>
      <p:sp>
        <p:nvSpPr>
          <p:cNvPr id="8" name="Flèche : courbe vers la gauche 7">
            <a:extLst>
              <a:ext uri="{FF2B5EF4-FFF2-40B4-BE49-F238E27FC236}">
                <a16:creationId xmlns:a16="http://schemas.microsoft.com/office/drawing/2014/main" id="{5787736F-76BB-34FE-50A1-8ADF10E8DCBA}"/>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9" name="ZoneTexte 8">
            <a:extLst>
              <a:ext uri="{FF2B5EF4-FFF2-40B4-BE49-F238E27FC236}">
                <a16:creationId xmlns:a16="http://schemas.microsoft.com/office/drawing/2014/main" id="{1A31FCA6-A8A6-E065-385F-8C7BA702A3C0}"/>
              </a:ext>
            </a:extLst>
          </p:cNvPr>
          <p:cNvSpPr txBox="1"/>
          <p:nvPr/>
        </p:nvSpPr>
        <p:spPr>
          <a:xfrm>
            <a:off x="967530" y="3794919"/>
            <a:ext cx="9079686" cy="2339102"/>
          </a:xfrm>
          <a:prstGeom prst="rect">
            <a:avLst/>
          </a:prstGeom>
          <a:noFill/>
        </p:spPr>
        <p:txBody>
          <a:bodyPr wrap="square" rtlCol="0">
            <a:spAutoFit/>
          </a:bodyPr>
          <a:lstStyle/>
          <a:p>
            <a:r>
              <a:rPr lang="fr-FR" sz="1800" u="sng" dirty="0">
                <a:solidFill>
                  <a:srgbClr val="000000"/>
                </a:solidFill>
                <a:effectLst/>
                <a:latin typeface="Garamond" panose="02020404030301010803" pitchFamily="18" charset="0"/>
                <a:ea typeface="Calibri" panose="020F0502020204030204" pitchFamily="34" charset="0"/>
              </a:rPr>
              <a:t>Que faire avec cette enquête?</a:t>
            </a:r>
            <a:endParaRPr lang="fr-FR" sz="1800" dirty="0">
              <a:effectLst/>
              <a:latin typeface="Garamond" panose="02020404030301010803" pitchFamily="18" charset="0"/>
              <a:ea typeface="Calibri" panose="020F0502020204030204" pitchFamily="34" charset="0"/>
            </a:endParaRPr>
          </a:p>
          <a:p>
            <a:pPr algn="l"/>
            <a:r>
              <a:rPr lang="fr-FR" sz="1800" dirty="0">
                <a:effectLst/>
                <a:latin typeface="Garamond" panose="02020404030301010803" pitchFamily="18" charset="0"/>
                <a:ea typeface="Calibri" panose="020F0502020204030204" pitchFamily="34" charset="0"/>
              </a:rPr>
              <a:t>-Transmettre l’enquête et la déclaration au médecin du travail</a:t>
            </a:r>
            <a:r>
              <a:rPr lang="fr-FR" sz="2000" b="1" dirty="0">
                <a:solidFill>
                  <a:srgbClr val="FF0000"/>
                </a:solidFill>
                <a:effectLst/>
                <a:latin typeface="Garamond" panose="02020404030301010803" pitchFamily="18" charset="0"/>
                <a:ea typeface="Calibri" panose="020F0502020204030204" pitchFamily="34" charset="0"/>
              </a:rPr>
              <a:t>*</a:t>
            </a:r>
          </a:p>
          <a:p>
            <a:pPr algn="l"/>
            <a:r>
              <a:rPr lang="fr-FR" sz="1800" dirty="0">
                <a:solidFill>
                  <a:srgbClr val="000000"/>
                </a:solidFill>
                <a:latin typeface="Garamond" panose="02020404030301010803" pitchFamily="18" charset="0"/>
                <a:ea typeface="Calibri" panose="020F0502020204030204" pitchFamily="34" charset="0"/>
              </a:rPr>
              <a:t>-</a:t>
            </a:r>
            <a:r>
              <a:rPr lang="fr-FR" sz="1800" dirty="0">
                <a:solidFill>
                  <a:srgbClr val="000000"/>
                </a:solidFill>
                <a:effectLst/>
                <a:latin typeface="Garamond" panose="02020404030301010803" pitchFamily="18" charset="0"/>
                <a:ea typeface="Calibri" panose="020F0502020204030204" pitchFamily="34" charset="0"/>
              </a:rPr>
              <a:t>Eventuellement, mandater une expertise médicale pour confronter la déclaration de l’agent avec les constations médicales, vérifier un état antérieur</a:t>
            </a:r>
          </a:p>
          <a:p>
            <a:r>
              <a:rPr lang="fr-FR" sz="1800" dirty="0">
                <a:solidFill>
                  <a:srgbClr val="000000"/>
                </a:solidFill>
                <a:effectLst/>
                <a:latin typeface="Garamond" panose="02020404030301010803" pitchFamily="18" charset="0"/>
                <a:ea typeface="Calibri" panose="020F0502020204030204" pitchFamily="34" charset="0"/>
              </a:rPr>
              <a:t>-Si </a:t>
            </a:r>
            <a:r>
              <a:rPr lang="fr-FR" dirty="0">
                <a:solidFill>
                  <a:srgbClr val="000000"/>
                </a:solidFill>
                <a:latin typeface="Garamond" panose="02020404030301010803" pitchFamily="18" charset="0"/>
                <a:ea typeface="Calibri" panose="020F0502020204030204" pitchFamily="34" charset="0"/>
              </a:rPr>
              <a:t>avis favorable du médecin agréé et accord de la collectivité = p</a:t>
            </a:r>
            <a:r>
              <a:rPr lang="fr-FR" sz="1800" dirty="0">
                <a:solidFill>
                  <a:srgbClr val="000000"/>
                </a:solidFill>
                <a:effectLst/>
                <a:latin typeface="Garamond" panose="02020404030301010803" pitchFamily="18" charset="0"/>
                <a:ea typeface="Calibri" panose="020F0502020204030204" pitchFamily="34" charset="0"/>
              </a:rPr>
              <a:t>rendre une décision par arrêté.</a:t>
            </a:r>
            <a:endParaRPr lang="fr-FR" sz="1800" dirty="0">
              <a:effectLst/>
              <a:latin typeface="Garamond" panose="02020404030301010803" pitchFamily="18" charset="0"/>
              <a:ea typeface="Calibri" panose="020F0502020204030204" pitchFamily="34" charset="0"/>
            </a:endParaRPr>
          </a:p>
          <a:p>
            <a:pPr algn="l"/>
            <a:r>
              <a:rPr lang="fr-FR" sz="1800" dirty="0">
                <a:solidFill>
                  <a:srgbClr val="000000"/>
                </a:solidFill>
                <a:effectLst/>
                <a:latin typeface="Garamond" panose="02020404030301010803" pitchFamily="18" charset="0"/>
                <a:ea typeface="Calibri" panose="020F0502020204030204" pitchFamily="34" charset="0"/>
              </a:rPr>
              <a:t>-Si avis défavorable du médecin agréé ET doute ou faute personnelle de l’agent ou circonstance étrangère aux nécessités de la vie courante, saisir le conseil médical formation plénière</a:t>
            </a:r>
            <a:endParaRPr lang="fr-FR" sz="1800" dirty="0">
              <a:effectLst/>
              <a:latin typeface="Garamond" panose="02020404030301010803" pitchFamily="18" charset="0"/>
              <a:ea typeface="Calibri" panose="020F0502020204030204" pitchFamily="34" charset="0"/>
            </a:endParaRPr>
          </a:p>
          <a:p>
            <a:pPr algn="l"/>
            <a:endParaRPr lang="fr-FR" dirty="0">
              <a:latin typeface="Garamond" panose="02020404030301010803" pitchFamily="18" charset="0"/>
            </a:endParaRPr>
          </a:p>
        </p:txBody>
      </p:sp>
      <p:sp>
        <p:nvSpPr>
          <p:cNvPr id="10" name="ZoneTexte 9">
            <a:extLst>
              <a:ext uri="{FF2B5EF4-FFF2-40B4-BE49-F238E27FC236}">
                <a16:creationId xmlns:a16="http://schemas.microsoft.com/office/drawing/2014/main" id="{09DE0275-F416-6173-0444-2F6416F14F98}"/>
              </a:ext>
            </a:extLst>
          </p:cNvPr>
          <p:cNvSpPr txBox="1"/>
          <p:nvPr/>
        </p:nvSpPr>
        <p:spPr>
          <a:xfrm>
            <a:off x="9269835" y="6329385"/>
            <a:ext cx="1283515" cy="369332"/>
          </a:xfrm>
          <a:prstGeom prst="rect">
            <a:avLst/>
          </a:prstGeom>
          <a:noFill/>
        </p:spPr>
        <p:txBody>
          <a:bodyPr wrap="square" rtlCol="0">
            <a:spAutoFit/>
          </a:bodyPr>
          <a:lstStyle/>
          <a:p>
            <a:r>
              <a:rPr lang="fr-FR" sz="1800" b="1" dirty="0">
                <a:solidFill>
                  <a:srgbClr val="FF0000"/>
                </a:solidFill>
                <a:effectLst/>
                <a:latin typeface="Garamond" panose="02020404030301010803" pitchFamily="18" charset="0"/>
                <a:ea typeface="Calibri" panose="020F0502020204030204" pitchFamily="34" charset="0"/>
              </a:rPr>
              <a:t>* </a:t>
            </a:r>
            <a:r>
              <a:rPr lang="fr-FR" sz="1400" b="1" dirty="0">
                <a:solidFill>
                  <a:srgbClr val="FF0000"/>
                </a:solidFill>
                <a:effectLst/>
                <a:latin typeface="Garamond" panose="02020404030301010803" pitchFamily="18" charset="0"/>
                <a:ea typeface="Calibri" panose="020F0502020204030204" pitchFamily="34" charset="0"/>
              </a:rPr>
              <a:t>obligatoire</a:t>
            </a:r>
            <a:endParaRPr lang="fr-FR" sz="1400" dirty="0"/>
          </a:p>
        </p:txBody>
      </p:sp>
      <p:sp>
        <p:nvSpPr>
          <p:cNvPr id="11" name="Ellipse 10">
            <a:extLst>
              <a:ext uri="{FF2B5EF4-FFF2-40B4-BE49-F238E27FC236}">
                <a16:creationId xmlns:a16="http://schemas.microsoft.com/office/drawing/2014/main" id="{2378100D-7AB8-FD64-D3F6-717AC5ED4807}"/>
              </a:ext>
            </a:extLst>
          </p:cNvPr>
          <p:cNvSpPr/>
          <p:nvPr/>
        </p:nvSpPr>
        <p:spPr>
          <a:xfrm>
            <a:off x="10257895" y="4132203"/>
            <a:ext cx="1753299" cy="93117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4" action="ppaction://hlinksldjump">
                  <a:extLst>
                    <a:ext uri="{A12FA001-AC4F-418D-AE19-62706E023703}">
                      <ahyp:hlinkClr xmlns:ahyp="http://schemas.microsoft.com/office/drawing/2018/hyperlinkcolor" val="tx"/>
                    </a:ext>
                  </a:extLst>
                </a:hlinkClick>
              </a:rPr>
              <a:t>Mandater une expertise</a:t>
            </a:r>
            <a:endParaRPr lang="fr-FR" dirty="0">
              <a:solidFill>
                <a:schemeClr val="tx1"/>
              </a:solidFill>
              <a:latin typeface="Garamond" panose="02020404030301010803" pitchFamily="18" charset="0"/>
            </a:endParaRPr>
          </a:p>
        </p:txBody>
      </p:sp>
      <p:sp>
        <p:nvSpPr>
          <p:cNvPr id="13" name="ZoneTexte 12">
            <a:extLst>
              <a:ext uri="{FF2B5EF4-FFF2-40B4-BE49-F238E27FC236}">
                <a16:creationId xmlns:a16="http://schemas.microsoft.com/office/drawing/2014/main" id="{81A90E6A-F357-108E-0CC8-F55FEED96273}"/>
              </a:ext>
            </a:extLst>
          </p:cNvPr>
          <p:cNvSpPr txBox="1"/>
          <p:nvPr/>
        </p:nvSpPr>
        <p:spPr>
          <a:xfrm>
            <a:off x="2161278" y="5949355"/>
            <a:ext cx="1862356" cy="369332"/>
          </a:xfrm>
          <a:prstGeom prst="rect">
            <a:avLst/>
          </a:prstGeom>
          <a:solidFill>
            <a:srgbClr val="FFCCFF"/>
          </a:solidFill>
        </p:spPr>
        <p:txBody>
          <a:bodyPr wrap="square" rtlCol="0">
            <a:spAutoFit/>
          </a:bodyPr>
          <a:lstStyle/>
          <a:p>
            <a:r>
              <a:rPr lang="fr-FR" dirty="0">
                <a:latin typeface="Garamond" panose="02020404030301010803" pitchFamily="18" charset="0"/>
                <a:hlinkClick r:id="rId5" action="ppaction://hlinksldjump"/>
              </a:rPr>
              <a:t>Comment faire ?</a:t>
            </a:r>
            <a:endParaRPr lang="fr-FR" dirty="0">
              <a:latin typeface="Garamond" panose="02020404030301010803" pitchFamily="18" charset="0"/>
            </a:endParaRPr>
          </a:p>
        </p:txBody>
      </p:sp>
      <p:cxnSp>
        <p:nvCxnSpPr>
          <p:cNvPr id="15" name="Connecteur droit avec flèche 14">
            <a:extLst>
              <a:ext uri="{FF2B5EF4-FFF2-40B4-BE49-F238E27FC236}">
                <a16:creationId xmlns:a16="http://schemas.microsoft.com/office/drawing/2014/main" id="{E3C40E43-4AF0-E0CF-7523-A4794BB8B809}"/>
              </a:ext>
            </a:extLst>
          </p:cNvPr>
          <p:cNvCxnSpPr/>
          <p:nvPr/>
        </p:nvCxnSpPr>
        <p:spPr>
          <a:xfrm flipV="1">
            <a:off x="2918256" y="5843288"/>
            <a:ext cx="0" cy="171079"/>
          </a:xfrm>
          <a:prstGeom prst="straightConnector1">
            <a:avLst/>
          </a:prstGeom>
          <a:ln w="76200">
            <a:solidFill>
              <a:srgbClr val="FFCCFF"/>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 coins arrondis 1">
            <a:extLst>
              <a:ext uri="{FF2B5EF4-FFF2-40B4-BE49-F238E27FC236}">
                <a16:creationId xmlns:a16="http://schemas.microsoft.com/office/drawing/2014/main" id="{24669D2B-C96C-FF8A-9D33-71F2895C6153}"/>
              </a:ext>
            </a:extLst>
          </p:cNvPr>
          <p:cNvSpPr/>
          <p:nvPr/>
        </p:nvSpPr>
        <p:spPr>
          <a:xfrm>
            <a:off x="2582412" y="4471957"/>
            <a:ext cx="2924961" cy="251670"/>
          </a:xfrm>
          <a:prstGeom prst="round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Flèche : droite 2">
            <a:extLst>
              <a:ext uri="{FF2B5EF4-FFF2-40B4-BE49-F238E27FC236}">
                <a16:creationId xmlns:a16="http://schemas.microsoft.com/office/drawing/2014/main" id="{069B920A-B5DA-6D7B-1982-0565A42A235E}"/>
              </a:ext>
            </a:extLst>
          </p:cNvPr>
          <p:cNvSpPr/>
          <p:nvPr/>
        </p:nvSpPr>
        <p:spPr>
          <a:xfrm>
            <a:off x="9947061" y="4424594"/>
            <a:ext cx="276837" cy="2600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86668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9173" y="2408721"/>
            <a:ext cx="10515600" cy="3037923"/>
          </a:xfrm>
        </p:spPr>
        <p:txBody>
          <a:bodyPr>
            <a:normAutofit fontScale="92500"/>
          </a:bodyPr>
          <a:lstStyle/>
          <a:p>
            <a:pPr marL="0" indent="0">
              <a:buNone/>
            </a:pPr>
            <a:r>
              <a:rPr lang="fr-FR" sz="2400" b="1" dirty="0">
                <a:latin typeface="Garamond" panose="02020404030301010803" pitchFamily="18" charset="0"/>
              </a:rPr>
              <a:t>Définition d’un accident de trajet </a:t>
            </a:r>
            <a:r>
              <a:rPr lang="fr-FR" sz="2400" dirty="0">
                <a:latin typeface="Garamond" panose="02020404030301010803" pitchFamily="18" charset="0"/>
              </a:rPr>
              <a:t>(Art  L822-19 du code général de la fonction publique)</a:t>
            </a:r>
          </a:p>
          <a:p>
            <a:pPr marL="0" indent="0">
              <a:buNone/>
            </a:pPr>
            <a:r>
              <a:rPr lang="fr-FR" sz="2400" dirty="0">
                <a:latin typeface="Garamond" panose="02020404030301010803" pitchFamily="18" charset="0"/>
              </a:rPr>
              <a:t>« Est reconnu imputable au service, lorsque le fonctionnaire ou ses ayants droit en apportent la preuve ou lorsque l'enquête permet à l'autorité administrative de disposer des éléments suffisants, l'accident de trajet dont est victime le fonctionnaire qui se produit sur le parcours habituel entre le lieu où s'accomplit son service et sa résidence ou son lieu de restauration et pendant la durée normale pour l'effectuer, sauf si un fait personnel du fonctionnaire ou toute autre circonstance particulière étrangère notamment aux nécessités de la vie courante est de nature à détacher l'accident du service. »</a:t>
            </a:r>
          </a:p>
        </p:txBody>
      </p:sp>
      <p:pic>
        <p:nvPicPr>
          <p:cNvPr id="5" name="Picture 2" descr="Inscriptions aux concours et examens">
            <a:extLst>
              <a:ext uri="{FF2B5EF4-FFF2-40B4-BE49-F238E27FC236}">
                <a16:creationId xmlns:a16="http://schemas.microsoft.com/office/drawing/2014/main" id="{3122E70A-5E54-4D2B-B368-D4135B83FC5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30" y="314757"/>
            <a:ext cx="2536823" cy="1209243"/>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a:extLst>
              <a:ext uri="{FF2B5EF4-FFF2-40B4-BE49-F238E27FC236}">
                <a16:creationId xmlns:a16="http://schemas.microsoft.com/office/drawing/2014/main" id="{C164860F-ABDE-405F-9A71-FBB122B802A1}"/>
              </a:ext>
            </a:extLst>
          </p:cNvPr>
          <p:cNvSpPr txBox="1">
            <a:spLocks/>
          </p:cNvSpPr>
          <p:nvPr/>
        </p:nvSpPr>
        <p:spPr>
          <a:xfrm>
            <a:off x="3234609" y="643421"/>
            <a:ext cx="8238460" cy="740661"/>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a:ln w="0"/>
                <a:effectLst>
                  <a:outerShdw blurRad="38100" dist="19050" dir="2700000" algn="tl" rotWithShape="0">
                    <a:schemeClr val="dk1">
                      <a:alpha val="40000"/>
                    </a:schemeClr>
                  </a:outerShdw>
                </a:effectLst>
                <a:latin typeface="Garamond" panose="02020404030301010803" pitchFamily="18" charset="0"/>
              </a:rPr>
              <a:t>Il s’agit d’un accident de trajet </a:t>
            </a:r>
            <a:br>
              <a:rPr lang="fr-FR" sz="2000">
                <a:ln w="0"/>
                <a:effectLst>
                  <a:outerShdw blurRad="38100" dist="19050" dir="2700000" algn="tl" rotWithShape="0">
                    <a:schemeClr val="dk1">
                      <a:alpha val="40000"/>
                    </a:schemeClr>
                  </a:outerShdw>
                </a:effectLst>
                <a:latin typeface="Garamond" panose="02020404030301010803" pitchFamily="18" charset="0"/>
              </a:rPr>
            </a:br>
            <a:r>
              <a:rPr lang="fr-FR" sz="2000">
                <a:ln w="0"/>
                <a:effectLst>
                  <a:outerShdw blurRad="38100" dist="19050" dir="2700000" algn="tl" rotWithShape="0">
                    <a:schemeClr val="dk1">
                      <a:alpha val="40000"/>
                    </a:schemeClr>
                  </a:outerShdw>
                </a:effectLst>
                <a:latin typeface="Garamond" panose="02020404030301010803" pitchFamily="18" charset="0"/>
              </a:rPr>
              <a:t>Agent CNRACL</a:t>
            </a:r>
            <a:endParaRPr lang="fr-FR" sz="2000" dirty="0">
              <a:latin typeface="Garamond" panose="02020404030301010803" pitchFamily="18" charset="0"/>
            </a:endParaRPr>
          </a:p>
        </p:txBody>
      </p:sp>
      <p:sp>
        <p:nvSpPr>
          <p:cNvPr id="7" name="Flèche : courbe vers la gauche 11">
            <a:extLst>
              <a:ext uri="{FF2B5EF4-FFF2-40B4-BE49-F238E27FC236}">
                <a16:creationId xmlns:a16="http://schemas.microsoft.com/office/drawing/2014/main" id="{CD5836C8-302D-4ED9-86AE-F02888A8053F}"/>
              </a:ext>
            </a:extLst>
          </p:cNvPr>
          <p:cNvSpPr/>
          <p:nvPr/>
        </p:nvSpPr>
        <p:spPr>
          <a:xfrm>
            <a:off x="85060" y="5808883"/>
            <a:ext cx="921488" cy="104911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latin typeface="Garamond" panose="02020404030301010803" pitchFamily="18" charset="0"/>
                <a:hlinkClick r:id="rId3" action="ppaction://hlinksldjump"/>
              </a:rPr>
              <a:t>Retour</a:t>
            </a:r>
            <a:endParaRPr lang="fr-FR" dirty="0">
              <a:solidFill>
                <a:schemeClr val="tx1"/>
              </a:solidFill>
              <a:latin typeface="Garamond" panose="02020404030301010803" pitchFamily="18" charset="0"/>
            </a:endParaRPr>
          </a:p>
        </p:txBody>
      </p:sp>
      <p:sp>
        <p:nvSpPr>
          <p:cNvPr id="2" name="ZoneTexte 1">
            <a:extLst>
              <a:ext uri="{FF2B5EF4-FFF2-40B4-BE49-F238E27FC236}">
                <a16:creationId xmlns:a16="http://schemas.microsoft.com/office/drawing/2014/main" id="{3371A698-3EB5-BBBE-B815-6F7741D89F3F}"/>
              </a:ext>
            </a:extLst>
          </p:cNvPr>
          <p:cNvSpPr txBox="1"/>
          <p:nvPr/>
        </p:nvSpPr>
        <p:spPr>
          <a:xfrm>
            <a:off x="3722913" y="1861816"/>
            <a:ext cx="5066523" cy="461665"/>
          </a:xfrm>
          <a:prstGeom prst="rect">
            <a:avLst/>
          </a:prstGeom>
          <a:noFill/>
        </p:spPr>
        <p:txBody>
          <a:bodyPr wrap="square" rtlCol="0">
            <a:spAutoFit/>
          </a:bodyPr>
          <a:lstStyle/>
          <a:p>
            <a:r>
              <a:rPr lang="fr-FR" sz="2400" b="1" dirty="0">
                <a:solidFill>
                  <a:schemeClr val="accent6"/>
                </a:solidFill>
                <a:latin typeface="Garamond" panose="02020404030301010803" pitchFamily="18" charset="0"/>
              </a:rPr>
              <a:t>Pas de Présomption d’imputabilité</a:t>
            </a:r>
          </a:p>
        </p:txBody>
      </p:sp>
    </p:spTree>
    <p:extLst>
      <p:ext uri="{BB962C8B-B14F-4D97-AF65-F5344CB8AC3E}">
        <p14:creationId xmlns:p14="http://schemas.microsoft.com/office/powerpoint/2010/main" val="15716103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2770</TotalTime>
  <Words>5842</Words>
  <Application>Microsoft Office PowerPoint</Application>
  <PresentationFormat>Grand écran</PresentationFormat>
  <Paragraphs>531</Paragraphs>
  <Slides>48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48</vt:i4>
      </vt:variant>
    </vt:vector>
  </HeadingPairs>
  <TitlesOfParts>
    <vt:vector size="54" baseType="lpstr">
      <vt:lpstr>Arial</vt:lpstr>
      <vt:lpstr>Calibri</vt:lpstr>
      <vt:lpstr>Calibri Light</vt:lpstr>
      <vt:lpstr>Garamond</vt:lpstr>
      <vt:lpstr>Wingdings</vt:lpstr>
      <vt:lpstr>Thème Office</vt:lpstr>
      <vt:lpstr>Comment instruire une demande d’imputabilité au service d’un agent (Accident de service, de trajet, Maladie professionnelle)? </vt:lpstr>
      <vt:lpstr>Quel est le statut de votre agent?</vt:lpstr>
      <vt:lpstr>Votre agent est Titulaire. </vt:lpstr>
      <vt:lpstr>- Votre agent est Titulaire, - Son régime de retraite est la CNRACL.</vt:lpstr>
      <vt:lpstr>- Votre agent est Titulaire, - Son régime de retraite est la CNRACL.</vt:lpstr>
      <vt:lpstr>Il s’agit d’un accident de service Agent CNRACL</vt:lpstr>
      <vt:lpstr>Il s’agit d’un accident de service Agent CNRACL</vt:lpstr>
      <vt:lpstr>Il s’agit d’un accident de service Agent CNRACL</vt:lpstr>
      <vt:lpstr>Présentation PowerPoint</vt:lpstr>
      <vt:lpstr>Il s’agit d’un accident de trajet  Agent CNRACL</vt:lpstr>
      <vt:lpstr>Il s’agit d’un accident de trajet  Agent CNRACL</vt:lpstr>
      <vt:lpstr>Il s’agit d’une maladie professionnelle Agent CNRACL</vt:lpstr>
      <vt:lpstr>Il s’agit d’une maladie professionnelle Agent CNRACL</vt:lpstr>
      <vt:lpstr>Il s’agit d’une maladie professionnelle Agent CNRACL</vt:lpstr>
      <vt:lpstr>Délais déclaration et instruction</vt:lpstr>
      <vt:lpstr>Délais déclaration et instruction</vt:lpstr>
      <vt:lpstr>Délais déclaration et instruction</vt:lpstr>
      <vt:lpstr>Comment mandater une expertise médicale auprès d’un médecin agréé ?</vt:lpstr>
      <vt:lpstr>Comment mandater une expertise médicale auprès d’un médecin agréé ?</vt:lpstr>
      <vt:lpstr>Comment mandater une expertise médicale auprès d’un médecin agréé ?</vt:lpstr>
      <vt:lpstr>Mandater une expertise médicale auprès d’un médecin agréé ARS</vt:lpstr>
      <vt:lpstr>Mandater une expertise médicale auprès d’un médecin agréé ARS</vt:lpstr>
      <vt:lpstr>Mandater une expertise médicale auprès d’un médecin agréé ARS</vt:lpstr>
      <vt:lpstr>Mandater une expertise médicale auprès d’un médecin agréé ARS</vt:lpstr>
      <vt:lpstr>Mandater une expertise médicale auprès d’un médecin agréé ARS</vt:lpstr>
      <vt:lpstr>Mandater une expertise médicale auprès d’un médecin agréé ARS</vt:lpstr>
      <vt:lpstr>Mandater une expertise médicale auprès d’un médecin agréé ARS</vt:lpstr>
      <vt:lpstr>Mandater une expertise médicale auprès d’un médecin agréé ARS</vt:lpstr>
      <vt:lpstr>Mandater une expertise médicale auprès d’un médecin agréé ARS</vt:lpstr>
      <vt:lpstr> Comment saisir le conseil médical formation plénière </vt:lpstr>
      <vt:lpstr> Comment saisir le conseil médical formation plénière </vt:lpstr>
      <vt:lpstr> Comment saisir le conseil médical formation plénière </vt:lpstr>
      <vt:lpstr>- Votre agent est Titulaire, - Son régime de retraite est L’IRCANTEC.</vt:lpstr>
      <vt:lpstr>- Votre agent est Titulaire, - Son régime de retraite est L’IRCANTEC.</vt:lpstr>
      <vt:lpstr>Présentation PowerPoint</vt:lpstr>
      <vt:lpstr>Il s’agit d’un accident du travail Agent Titulaire IRCANTEC</vt:lpstr>
      <vt:lpstr>Présentation PowerPoint</vt:lpstr>
      <vt:lpstr>Il s’agit d’un accident de trajet Agent titulaire IRCANTEC</vt:lpstr>
      <vt:lpstr>Il s’agit d’une maladie professionnelle Agent Titulaire IRCANTEC</vt:lpstr>
      <vt:lpstr>Il s’agit d’une maladie professionnelle Agent Titulaire IRCANTEC</vt:lpstr>
      <vt:lpstr>- Votre agent est contractuel, - Son régime de retraite est l’IRCANTEC.</vt:lpstr>
      <vt:lpstr>- Votre agent est contractuel, - Son régime de retraite est l’IRCANTEC.</vt:lpstr>
      <vt:lpstr>Présentation PowerPoint</vt:lpstr>
      <vt:lpstr>Il s’agit d’un accident du travail Agent contractuel</vt:lpstr>
      <vt:lpstr>Présentation PowerPoint</vt:lpstr>
      <vt:lpstr>Il s’agit d’un accident de trajet Agent contractuel</vt:lpstr>
      <vt:lpstr>Il s’agit d’une maladie professionnelle Agent contractuel</vt:lpstr>
      <vt:lpstr>Il s’agit d’une maladie professionnelle Agent contractuel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Quelles démarches dois-je effectuer auprès des assureurs statutaires et /ou Prévoyance lors d’un arrêt maladie?</dc:title>
  <dc:creator>sophie CHAUTARD</dc:creator>
  <cp:lastModifiedBy>christelle biard</cp:lastModifiedBy>
  <cp:revision>173</cp:revision>
  <dcterms:created xsi:type="dcterms:W3CDTF">2021-10-29T07:18:29Z</dcterms:created>
  <dcterms:modified xsi:type="dcterms:W3CDTF">2023-03-27T10:36:31Z</dcterms:modified>
</cp:coreProperties>
</file>